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59" r:id="rId5"/>
    <p:sldId id="258" r:id="rId6"/>
    <p:sldId id="260" r:id="rId7"/>
    <p:sldId id="262" r:id="rId8"/>
    <p:sldId id="266" r:id="rId9"/>
    <p:sldId id="263" r:id="rId10"/>
    <p:sldId id="267" r:id="rId11"/>
    <p:sldId id="265" r:id="rId12"/>
    <p:sldId id="269" r:id="rId13"/>
  </p:sldIdLst>
  <p:sldSz cx="12192000" cy="6858000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4" d="100"/>
          <a:sy n="114" d="100"/>
        </p:scale>
        <p:origin x="10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993A1-DD21-41D3-987C-8DAEA2B3608A}" type="datetimeFigureOut">
              <a:rPr lang="sl-SI" smtClean="0"/>
              <a:t>8. 04. 2020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55F3E-08F7-433D-BBBB-56118F2DFE8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443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55F3E-08F7-433D-BBBB-56118F2DFE8C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116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013" y="207963"/>
            <a:ext cx="131445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51743" y="1752722"/>
            <a:ext cx="8140700" cy="1570037"/>
          </a:xfrm>
        </p:spPr>
        <p:txBody>
          <a:bodyPr>
            <a:normAutofit/>
          </a:bodyPr>
          <a:lstStyle>
            <a:lvl1pPr algn="ctr">
              <a:defRPr sz="3200" b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51743" y="3738442"/>
            <a:ext cx="8140700" cy="8302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sl-SI" dirty="0"/>
          </a:p>
        </p:txBody>
      </p:sp>
      <p:sp>
        <p:nvSpPr>
          <p:cNvPr id="5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73CE1-E410-4E99-9B37-C671E142A32C}" type="datetime1">
              <a:rPr lang="sl-SI" smtClean="0"/>
              <a:t>8. 04. 2020</a:t>
            </a:fld>
            <a:endParaRPr lang="sl-SI"/>
          </a:p>
        </p:txBody>
      </p:sp>
      <p:sp>
        <p:nvSpPr>
          <p:cNvPr id="6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8309A68-B1D3-42A4-B5AD-8A08054DDF79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51063" y="4681538"/>
            <a:ext cx="8140700" cy="119856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34262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27100" y="1703627"/>
            <a:ext cx="10515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6" name="Označba mesta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A24D-ACF2-4010-8423-3168CDD2409B}" type="datetime1">
              <a:rPr lang="sl-SI" smtClean="0"/>
              <a:t>8. 04. 2020</a:t>
            </a:fld>
            <a:endParaRPr lang="sl-SI"/>
          </a:p>
        </p:txBody>
      </p:sp>
      <p:sp>
        <p:nvSpPr>
          <p:cNvPr id="7" name="Označba mest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345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0"/>
            <a:ext cx="1304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98AE-8383-4A14-82C8-10D5C5F5D085}" type="datetime1">
              <a:rPr lang="sl-SI" smtClean="0"/>
              <a:t>8. 04. 2020</a:t>
            </a:fld>
            <a:endParaRPr lang="sl-SI"/>
          </a:p>
        </p:txBody>
      </p:sp>
      <p:sp>
        <p:nvSpPr>
          <p:cNvPr id="6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3383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927100" y="1825625"/>
            <a:ext cx="5092700" cy="42497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70500" cy="42497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37EAE-6769-4EFF-BF50-4E072B8C35E6}" type="datetime1">
              <a:rPr lang="sl-SI" smtClean="0"/>
              <a:t>8. 04. 2020</a:t>
            </a:fld>
            <a:endParaRPr lang="sl-SI"/>
          </a:p>
        </p:txBody>
      </p:sp>
      <p:sp>
        <p:nvSpPr>
          <p:cNvPr id="7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cxnSp>
        <p:nvCxnSpPr>
          <p:cNvPr id="10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611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702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kern="12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702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8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3522-F32B-4BDA-BCFF-00D55E843F92}" type="datetime1">
              <a:rPr lang="sl-SI" smtClean="0"/>
              <a:t>8. 04. 2020</a:t>
            </a:fld>
            <a:endParaRPr lang="sl-SI"/>
          </a:p>
        </p:txBody>
      </p:sp>
      <p:sp>
        <p:nvSpPr>
          <p:cNvPr id="9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cxnSp>
        <p:nvCxnSpPr>
          <p:cNvPr id="12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478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36415-9CF3-4DC3-B27B-448A8CE91D19}" type="datetime1">
              <a:rPr lang="sl-SI" smtClean="0"/>
              <a:t>8. 04. 2020</a:t>
            </a:fld>
            <a:endParaRPr lang="sl-SI"/>
          </a:p>
        </p:txBody>
      </p:sp>
      <p:sp>
        <p:nvSpPr>
          <p:cNvPr id="5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cxnSp>
        <p:nvCxnSpPr>
          <p:cNvPr id="8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</p:spPr>
        <p:txBody>
          <a:bodyPr/>
          <a:lstStyle>
            <a:lvl1pPr algn="ctr">
              <a:defRPr lang="sl-SI" sz="1400" kern="120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9151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8E38-C6FB-4325-945E-79727E2A06AD}" type="datetime1">
              <a:rPr lang="sl-SI" smtClean="0"/>
              <a:t>8. 04. 2020</a:t>
            </a:fld>
            <a:endParaRPr lang="sl-SI"/>
          </a:p>
        </p:txBody>
      </p:sp>
      <p:sp>
        <p:nvSpPr>
          <p:cNvPr id="4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cxnSp>
        <p:nvCxnSpPr>
          <p:cNvPr id="6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5958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značba mesta naslova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027" name="Označba mesta besedila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3C7C37-4162-4A67-8A60-F1AF5303F6BB}" type="datetime1">
              <a:rPr lang="sl-SI" smtClean="0"/>
              <a:t>8. 04. 2020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značba mest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6"/>
          <p:cNvSpPr>
            <a:spLocks noGrp="1"/>
          </p:cNvSpPr>
          <p:nvPr>
            <p:ph type="ctrTitle"/>
          </p:nvPr>
        </p:nvSpPr>
        <p:spPr>
          <a:xfrm>
            <a:off x="2151063" y="2441902"/>
            <a:ext cx="8140700" cy="1570038"/>
          </a:xfrm>
        </p:spPr>
        <p:txBody>
          <a:bodyPr/>
          <a:lstStyle/>
          <a:p>
            <a:r>
              <a:rPr lang="sl-SI" altLang="sl-SI" dirty="0"/>
              <a:t>Naslov zaključnega dela</a:t>
            </a:r>
            <a:endParaRPr lang="sl-SI" altLang="sl-SI" sz="2400" dirty="0"/>
          </a:p>
        </p:txBody>
      </p:sp>
      <p:sp>
        <p:nvSpPr>
          <p:cNvPr id="11267" name="Podnaslov 7"/>
          <p:cNvSpPr>
            <a:spLocks noGrp="1"/>
          </p:cNvSpPr>
          <p:nvPr>
            <p:ph type="subTitle" idx="1"/>
          </p:nvPr>
        </p:nvSpPr>
        <p:spPr>
          <a:xfrm>
            <a:off x="2151063" y="3908246"/>
            <a:ext cx="8140700" cy="830262"/>
          </a:xfrm>
        </p:spPr>
        <p:txBody>
          <a:bodyPr/>
          <a:lstStyle/>
          <a:p>
            <a:r>
              <a:rPr lang="sl-SI" altLang="sl-SI" dirty="0"/>
              <a:t>Ime in priimek avtorja</a:t>
            </a:r>
          </a:p>
        </p:txBody>
      </p:sp>
      <p:sp>
        <p:nvSpPr>
          <p:cNvPr id="4" name="Podnaslov 7"/>
          <p:cNvSpPr txBox="1">
            <a:spLocks/>
          </p:cNvSpPr>
          <p:nvPr/>
        </p:nvSpPr>
        <p:spPr bwMode="auto">
          <a:xfrm>
            <a:off x="2151063" y="5032673"/>
            <a:ext cx="8140700" cy="10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l-SI" altLang="sl-SI" dirty="0"/>
              <a:t>Mentor(-ica): ime in priimek</a:t>
            </a:r>
          </a:p>
          <a:p>
            <a:pPr eaLnBrk="1" hangingPunct="1"/>
            <a:r>
              <a:rPr lang="sl-SI" altLang="sl-SI" dirty="0" err="1"/>
              <a:t>Somentor</a:t>
            </a:r>
            <a:r>
              <a:rPr lang="sl-SI" altLang="sl-SI" dirty="0"/>
              <a:t>(-ice/-ji): ime in priimek</a:t>
            </a:r>
          </a:p>
          <a:p>
            <a:pPr eaLnBrk="1" hangingPunct="1"/>
            <a:r>
              <a:rPr lang="sl-SI" altLang="sl-SI" dirty="0"/>
              <a:t>Recenzent(-</a:t>
            </a:r>
            <a:r>
              <a:rPr lang="sl-SI" altLang="sl-SI" dirty="0" err="1"/>
              <a:t>ka</a:t>
            </a:r>
            <a:r>
              <a:rPr lang="sl-SI" altLang="sl-SI" dirty="0"/>
              <a:t>): ime in priimek</a:t>
            </a:r>
          </a:p>
        </p:txBody>
      </p:sp>
      <p:sp>
        <p:nvSpPr>
          <p:cNvPr id="5" name="Podnaslov 7"/>
          <p:cNvSpPr txBox="1">
            <a:spLocks/>
          </p:cNvSpPr>
          <p:nvPr/>
        </p:nvSpPr>
        <p:spPr bwMode="auto">
          <a:xfrm>
            <a:off x="2151063" y="1564505"/>
            <a:ext cx="8140700" cy="10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l-SI" altLang="sl-SI" sz="2000" dirty="0"/>
              <a:t>Študijska smer, 1. ali 2. stopnja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Priporočamo, da razpravo pridružite rezultatom, tako da ob prikazovanju rezultatov o njih razpravljate.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635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Zaključek naj obsega približno 20 % celotne predstavitve.</a:t>
            </a:r>
          </a:p>
          <a:p>
            <a:r>
              <a:rPr lang="sl-SI" dirty="0"/>
              <a:t>V njem povzamete: </a:t>
            </a:r>
          </a:p>
          <a:p>
            <a:pPr lvl="1"/>
            <a:r>
              <a:rPr lang="sl-SI" dirty="0"/>
              <a:t>kaj ste se namenili narediti;</a:t>
            </a:r>
          </a:p>
          <a:p>
            <a:pPr lvl="1"/>
            <a:r>
              <a:rPr lang="sl-SI" dirty="0"/>
              <a:t>kako uspešno ste to naredili;</a:t>
            </a:r>
          </a:p>
          <a:p>
            <a:pPr lvl="1"/>
            <a:r>
              <a:rPr lang="sl-SI" dirty="0"/>
              <a:t>kakšni so vaši izvirni prispevki.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11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9694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 (nad.)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Če je mogoče, zaključite s kakšno zanimivo mislijo in/ali sliko.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12</a:t>
            </a:fld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183573" y="4095319"/>
            <a:ext cx="2060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/>
              <a:t> </a:t>
            </a:r>
            <a:r>
              <a:rPr lang="sl-SI" sz="1400" dirty="0"/>
              <a:t>Konfucij</a:t>
            </a:r>
          </a:p>
          <a:p>
            <a:pPr algn="ctr"/>
            <a:r>
              <a:rPr lang="sl-SI" sz="1400" dirty="0"/>
              <a:t>551 – 479 pr. n. št.</a:t>
            </a:r>
          </a:p>
        </p:txBody>
      </p:sp>
      <p:sp>
        <p:nvSpPr>
          <p:cNvPr id="7" name="Pravokotnik 6"/>
          <p:cNvSpPr/>
          <p:nvPr/>
        </p:nvSpPr>
        <p:spPr>
          <a:xfrm>
            <a:off x="3033931" y="3264322"/>
            <a:ext cx="5210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i="1" dirty="0"/>
              <a:t>Ni pomembno, kako hiter je tvoj korak, pomembno je, da se ne ustaviš</a:t>
            </a:r>
            <a:r>
              <a:rPr lang="sl-SI" sz="2400" dirty="0"/>
              <a:t>.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1693879" y="2177788"/>
            <a:ext cx="498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4"/>
          <p:cNvSpPr>
            <a:spLocks noGrp="1"/>
          </p:cNvSpPr>
          <p:nvPr>
            <p:ph type="title"/>
          </p:nvPr>
        </p:nvSpPr>
        <p:spPr>
          <a:xfrm>
            <a:off x="927100" y="635000"/>
            <a:ext cx="10515600" cy="803275"/>
          </a:xfrm>
        </p:spPr>
        <p:txBody>
          <a:bodyPr/>
          <a:lstStyle/>
          <a:p>
            <a:r>
              <a:rPr lang="sl-SI" altLang="sl-SI" dirty="0"/>
              <a:t>UVOD</a:t>
            </a:r>
          </a:p>
        </p:txBody>
      </p:sp>
      <p:sp>
        <p:nvSpPr>
          <p:cNvPr id="12291" name="Označba mesta vsebine 5"/>
          <p:cNvSpPr>
            <a:spLocks noGrp="1"/>
          </p:cNvSpPr>
          <p:nvPr>
            <p:ph idx="1"/>
          </p:nvPr>
        </p:nvSpPr>
        <p:spPr>
          <a:xfrm>
            <a:off x="927100" y="1703388"/>
            <a:ext cx="10515600" cy="4351337"/>
          </a:xfrm>
        </p:spPr>
        <p:txBody>
          <a:bodyPr/>
          <a:lstStyle/>
          <a:p>
            <a:r>
              <a:rPr lang="sl-SI" altLang="sl-SI" dirty="0"/>
              <a:t>V uvodu seznanimo poslušalce s tematiko zaključnega dela.</a:t>
            </a:r>
          </a:p>
          <a:p>
            <a:r>
              <a:rPr lang="sl-SI" altLang="sl-SI" dirty="0"/>
              <a:t>Del uvoda so tudi teoretična izhodišča.</a:t>
            </a:r>
          </a:p>
          <a:p>
            <a:r>
              <a:rPr lang="sl-SI" altLang="sl-SI" dirty="0"/>
              <a:t>Uvod in teoretična izhodišča naj ne predstavljata več kot 15 % predstavitve.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2</a:t>
            </a:fld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TEORETIČNA IZHODIŠČA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teoretičnih izhodiščih prikažemo obstoječe znanje o temi in raziskovalnem problemu/predmetu. Predstavimo temeljno literaturo s področja.</a:t>
            </a:r>
          </a:p>
          <a:p>
            <a:r>
              <a:rPr lang="sl-SI" dirty="0"/>
              <a:t>Z izborom ustreznih teorij postavimo teoretični okvir (tj., identificiramo teoretična izhodišča) in konceptualni okvir (tj. opredelimo ključne koncepte/pojme), ki tvorita teoretično podlago, na kateri bo temeljil analitični del. 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0215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/>
          <p:cNvSpPr>
            <a:spLocks noGrp="1"/>
          </p:cNvSpPr>
          <p:nvPr>
            <p:ph type="title"/>
          </p:nvPr>
        </p:nvSpPr>
        <p:spPr>
          <a:xfrm>
            <a:off x="927100" y="635000"/>
            <a:ext cx="10515600" cy="803275"/>
          </a:xfrm>
        </p:spPr>
        <p:txBody>
          <a:bodyPr>
            <a:normAutofit/>
          </a:bodyPr>
          <a:lstStyle/>
          <a:p>
            <a:r>
              <a:rPr lang="sl-SI" altLang="sl-SI" dirty="0"/>
              <a:t>NAMEN</a:t>
            </a:r>
          </a:p>
        </p:txBody>
      </p:sp>
      <p:sp>
        <p:nvSpPr>
          <p:cNvPr id="13315" name="Označba mesta vsebine 2"/>
          <p:cNvSpPr>
            <a:spLocks noGrp="1"/>
          </p:cNvSpPr>
          <p:nvPr>
            <p:ph idx="1"/>
          </p:nvPr>
        </p:nvSpPr>
        <p:spPr>
          <a:xfrm>
            <a:off x="927100" y="1703388"/>
            <a:ext cx="10515600" cy="4351337"/>
          </a:xfrm>
        </p:spPr>
        <p:txBody>
          <a:bodyPr/>
          <a:lstStyle/>
          <a:p>
            <a:r>
              <a:rPr lang="sv-SE" altLang="sl-SI" dirty="0"/>
              <a:t>V nekaj stavkih navedete namen dela</a:t>
            </a:r>
            <a:r>
              <a:rPr lang="sl-SI" altLang="sl-SI" dirty="0"/>
              <a:t> in morebitne hipoteze.</a:t>
            </a:r>
            <a:endParaRPr lang="sv-SE" altLang="sl-SI" dirty="0"/>
          </a:p>
          <a:p>
            <a:endParaRPr lang="sl-SI" alt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METODE DELA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dirty="0"/>
              <a:t>V nekaj stavkih navedete metode dela.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Uporabljajte postavitve prosojnic (ang. </a:t>
            </a:r>
            <a:r>
              <a:rPr lang="sl-SI" altLang="sl-SI" dirty="0" err="1"/>
              <a:t>Slide</a:t>
            </a:r>
            <a:r>
              <a:rPr lang="sl-SI" altLang="sl-SI" dirty="0"/>
              <a:t> </a:t>
            </a:r>
            <a:r>
              <a:rPr lang="sl-SI" altLang="sl-SI" dirty="0" err="1"/>
              <a:t>layout</a:t>
            </a:r>
            <a:r>
              <a:rPr lang="sl-SI" altLang="sl-SI" dirty="0"/>
              <a:t>), ki so vam na voljo za vključevanje slik, tabel, grafikonov in drugih elementov:</a:t>
            </a:r>
          </a:p>
          <a:p>
            <a:pPr lvl="1">
              <a:defRPr/>
            </a:pPr>
            <a:r>
              <a:rPr lang="sl-SI" altLang="sl-SI" dirty="0"/>
              <a:t>naslov in vsebina,</a:t>
            </a:r>
          </a:p>
          <a:p>
            <a:pPr lvl="1">
              <a:defRPr/>
            </a:pPr>
            <a:r>
              <a:rPr lang="sl-SI" altLang="sl-SI" dirty="0"/>
              <a:t>dve vsebini,</a:t>
            </a:r>
          </a:p>
          <a:p>
            <a:pPr lvl="1">
              <a:defRPr/>
            </a:pPr>
            <a:r>
              <a:rPr lang="sl-SI" altLang="sl-SI" dirty="0"/>
              <a:t>primerjava,</a:t>
            </a:r>
          </a:p>
          <a:p>
            <a:pPr lvl="1">
              <a:defRPr/>
            </a:pPr>
            <a:r>
              <a:rPr lang="sl-SI" altLang="sl-SI" dirty="0"/>
              <a:t>samo naslov,</a:t>
            </a:r>
          </a:p>
          <a:p>
            <a:pPr lvl="1">
              <a:defRPr/>
            </a:pPr>
            <a:r>
              <a:rPr lang="sl-SI" altLang="sl-SI" dirty="0"/>
              <a:t>prazen.</a:t>
            </a:r>
          </a:p>
          <a:p>
            <a:pPr>
              <a:defRPr/>
            </a:pPr>
            <a:r>
              <a:rPr lang="sl-SI" altLang="sl-SI" dirty="0"/>
              <a:t>Ne spreminjajte velikosti ograd in ne dodajajte svojih ograd, če za to res ni potrebe.</a:t>
            </a:r>
          </a:p>
          <a:p>
            <a:pPr>
              <a:defRPr/>
            </a:pPr>
            <a:r>
              <a:rPr lang="sl-SI" altLang="sl-SI" dirty="0"/>
              <a:t>Ne puščajte ograd praznih.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147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Prosojnic ne prenapolnite z besedilom, tako da manjšate pisavo.</a:t>
            </a:r>
          </a:p>
          <a:p>
            <a:pPr>
              <a:defRPr/>
            </a:pPr>
            <a:r>
              <a:rPr lang="sl-SI" altLang="sl-SI" dirty="0"/>
              <a:t>Raje razmislite o ključnih stavkih in se držite pravila 6 x 6, ki priporoča, da na eni prosojnici ni več kot 6 vrstic, v vrstici pa ne več kot 6 besed.</a:t>
            </a:r>
          </a:p>
          <a:p>
            <a:pPr>
              <a:defRPr/>
            </a:pPr>
            <a:r>
              <a:rPr lang="sl-SI" altLang="sl-SI" dirty="0"/>
              <a:t>Glede na čas, ki ga imate na voljo, omejite število prosojnic. V večini primerov jih 20 zadošča.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852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V kolikor vključite v predstavitev elemente kot so slike, tabele in grafikone, naj bodo napisi na njih dovolj veliki, da jih poslušalci brez težav preberejo.</a:t>
            </a:r>
          </a:p>
          <a:p>
            <a:pPr>
              <a:defRPr/>
            </a:pPr>
            <a:r>
              <a:rPr lang="sl-SI" altLang="sl-SI" dirty="0"/>
              <a:t>Pri tabelah in grafikonih ne pretiravajte s številom uporabljenih barv.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8</a:t>
            </a:fld>
            <a:endParaRPr lang="sl-SI" dirty="0"/>
          </a:p>
        </p:txBody>
      </p:sp>
      <p:pic>
        <p:nvPicPr>
          <p:cNvPr id="6" name="Slika 2" descr="navodila obrez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4042" y="1821521"/>
            <a:ext cx="4544059" cy="291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67002" y="4732473"/>
            <a:ext cx="546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i="1" dirty="0"/>
              <a:t>Shematski prikaz dinamičnega procesa zdravja in bolezni</a:t>
            </a:r>
          </a:p>
        </p:txBody>
      </p:sp>
    </p:spTree>
    <p:extLst>
      <p:ext uri="{BB962C8B-B14F-4D97-AF65-F5344CB8AC3E}">
        <p14:creationId xmlns:p14="http://schemas.microsoft.com/office/powerpoint/2010/main" val="89718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106334"/>
              </p:ext>
            </p:extLst>
          </p:nvPr>
        </p:nvGraphicFramePr>
        <p:xfrm>
          <a:off x="3546475" y="2362201"/>
          <a:ext cx="5086349" cy="2533650"/>
        </p:xfrm>
        <a:graphic>
          <a:graphicData uri="http://schemas.openxmlformats.org/drawingml/2006/table">
            <a:tbl>
              <a:tblPr firstRow="1" firstCol="1" bandRow="1"/>
              <a:tblGrid>
                <a:gridCol w="163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730"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Enota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Moški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Ženske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A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D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µg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E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K</a:t>
                      </a:r>
                      <a:endParaRPr lang="sl-SI" sz="18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µg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8733" y="1863524"/>
            <a:ext cx="3372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i="1" dirty="0"/>
              <a:t>Priporočen dnevni vnos vitaminov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8519898"/>
      </p:ext>
    </p:extLst>
  </p:cSld>
  <p:clrMapOvr>
    <a:masterClrMapping/>
  </p:clrMapOvr>
</p:sld>
</file>

<file path=ppt/theme/theme1.xml><?xml version="1.0" encoding="utf-8"?>
<a:theme xmlns:a="http://schemas.openxmlformats.org/drawingml/2006/main" name="Predloga_zagovora_zakljucnega_dela_ZF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dloga_zagovora_ZF" id="{58EFCDC6-00F7-4054-B1AB-BB40E0148032}" vid="{AF76DD1B-A912-4090-8F8E-97F60E1D9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Predloga_zagovora_ZF_9.4.2018</Template>
  <TotalTime>0</TotalTime>
  <Words>474</Words>
  <Application>Microsoft Office PowerPoint</Application>
  <PresentationFormat>Širokozaslonsko</PresentationFormat>
  <Paragraphs>80</Paragraphs>
  <Slides>12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Predloga_zagovora_zakljucnega_dela_ZF</vt:lpstr>
      <vt:lpstr>Naslov zaključnega dela</vt:lpstr>
      <vt:lpstr>UVOD</vt:lpstr>
      <vt:lpstr>TEORETIČNA IZHODIŠČA</vt:lpstr>
      <vt:lpstr>NAMEN</vt:lpstr>
      <vt:lpstr>METODE DELA</vt:lpstr>
      <vt:lpstr>REZULTATI</vt:lpstr>
      <vt:lpstr>REZULTATI (nad.)</vt:lpstr>
      <vt:lpstr>REZULTATI (nad.)</vt:lpstr>
      <vt:lpstr>REZULTATI (nad.)</vt:lpstr>
      <vt:lpstr>REZULTATI (nad.)</vt:lpstr>
      <vt:lpstr>ZAKLJUČEK</vt:lpstr>
      <vt:lpstr>ZAKLJUČEK (nad.)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2020-04-08T10:10:38Z</dcterms:created>
  <dcterms:modified xsi:type="dcterms:W3CDTF">2020-04-08T10:10:49Z</dcterms:modified>
</cp:coreProperties>
</file>