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9"/>
  </p:notesMasterIdLst>
  <p:sldIdLst>
    <p:sldId id="256" r:id="rId2"/>
    <p:sldId id="299" r:id="rId3"/>
    <p:sldId id="261" r:id="rId4"/>
    <p:sldId id="258" r:id="rId5"/>
    <p:sldId id="259" r:id="rId6"/>
    <p:sldId id="302" r:id="rId7"/>
    <p:sldId id="306" r:id="rId8"/>
    <p:sldId id="273" r:id="rId9"/>
    <p:sldId id="282" r:id="rId10"/>
    <p:sldId id="283" r:id="rId11"/>
    <p:sldId id="304" r:id="rId12"/>
    <p:sldId id="303" r:id="rId13"/>
    <p:sldId id="305" r:id="rId14"/>
    <p:sldId id="308" r:id="rId15"/>
    <p:sldId id="307" r:id="rId16"/>
    <p:sldId id="298" r:id="rId17"/>
    <p:sldId id="309" r:id="rId18"/>
  </p:sldIdLst>
  <p:sldSz cx="12192000" cy="6858000"/>
  <p:notesSz cx="6858000" cy="9144000"/>
  <p:defaultTextStyle>
    <a:defPPr lvl="0">
      <a:defRPr lang="en-US"/>
    </a:defPPr>
    <a:lvl1pPr marL="0" lv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lvl="1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lvl="2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lvl="3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lvl="4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lvl="5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lvl="6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lvl="7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lvl="8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384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1D37B"/>
    <a:srgbClr val="B8C25E"/>
    <a:srgbClr val="CCCFA9"/>
    <a:srgbClr val="B1DC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0651C3A-4460-11DB-9652-00E08161165F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20" d="100"/>
          <a:sy n="120" d="100"/>
        </p:scale>
        <p:origin x="198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Andra&#382;\Desktop\Zvezek1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l-S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v>PRED PRENOVO</c:v>
          </c:tx>
          <c:spPr>
            <a:solidFill>
              <a:srgbClr val="C00000"/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  <a:effectLst/>
          </c:spPr>
          <c:invertIfNegative val="0"/>
          <c:cat>
            <c:strRef>
              <c:f>List1!$E$47:$G$47</c:f>
              <c:strCache>
                <c:ptCount val="3"/>
                <c:pt idx="0">
                  <c:v>OGREVANJE</c:v>
                </c:pt>
                <c:pt idx="1">
                  <c:v>HLAJENJE</c:v>
                </c:pt>
                <c:pt idx="2">
                  <c:v>SKUPAJ</c:v>
                </c:pt>
              </c:strCache>
            </c:strRef>
          </c:cat>
          <c:val>
            <c:numRef>
              <c:f>List1!$E$48:$G$48</c:f>
              <c:numCache>
                <c:formatCode>General</c:formatCode>
                <c:ptCount val="3"/>
                <c:pt idx="0">
                  <c:v>1175000</c:v>
                </c:pt>
                <c:pt idx="1">
                  <c:v>126000</c:v>
                </c:pt>
                <c:pt idx="2">
                  <c:v>1301000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364-4C52-9AC7-8F26E1C7A1A2}"/>
            </c:ext>
          </c:extLst>
        </c:ser>
        <c:ser>
          <c:idx val="1"/>
          <c:order val="1"/>
          <c:tx>
            <c:v>PO PRENOVI</c:v>
          </c:tx>
          <c:spPr>
            <a:solidFill>
              <a:srgbClr val="92D050"/>
            </a:solidFill>
            <a:ln>
              <a:noFill/>
            </a:ln>
            <a:effectLst/>
          </c:spPr>
          <c:invertIfNegative val="0"/>
          <c:cat>
            <c:strRef>
              <c:f>List1!$E$47:$G$47</c:f>
              <c:strCache>
                <c:ptCount val="3"/>
                <c:pt idx="0">
                  <c:v>OGREVANJE</c:v>
                </c:pt>
                <c:pt idx="1">
                  <c:v>HLAJENJE</c:v>
                </c:pt>
                <c:pt idx="2">
                  <c:v>SKUPAJ</c:v>
                </c:pt>
              </c:strCache>
            </c:strRef>
          </c:cat>
          <c:val>
            <c:numRef>
              <c:f>List1!$E$49:$G$49</c:f>
              <c:numCache>
                <c:formatCode>General</c:formatCode>
                <c:ptCount val="3"/>
                <c:pt idx="0">
                  <c:v>510000</c:v>
                </c:pt>
                <c:pt idx="1">
                  <c:v>157000</c:v>
                </c:pt>
                <c:pt idx="2">
                  <c:v>667000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364-4C52-9AC7-8F26E1C7A1A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0696064"/>
        <c:axId val="41553920"/>
      </c:barChart>
      <c:catAx>
        <c:axId val="406960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l-SI"/>
          </a:p>
        </c:txPr>
        <c:crossAx val="41553920"/>
        <c:crosses val="autoZero"/>
        <c:auto val="1"/>
        <c:lblAlgn val="ctr"/>
        <c:lblOffset val="100"/>
        <c:noMultiLvlLbl val="0"/>
      </c:catAx>
      <c:valAx>
        <c:axId val="41553920"/>
        <c:scaling>
          <c:orientation val="minMax"/>
          <c:max val="140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l-SI"/>
          </a:p>
        </c:txPr>
        <c:crossAx val="406960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l-SI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sl-SI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C0DDA0-F123-4C26-827F-0F444A3E0CC0}" type="datetimeFigureOut">
              <a:rPr lang="sl-SI" smtClean="0"/>
              <a:t>14. 10. 2019</a:t>
            </a:fld>
            <a:endParaRPr lang="sl-SI"/>
          </a:p>
        </p:txBody>
      </p:sp>
      <p:sp>
        <p:nvSpPr>
          <p:cNvPr id="4" name="Označba mesta stranske slik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l-SI"/>
          </a:p>
        </p:txBody>
      </p:sp>
      <p:sp>
        <p:nvSpPr>
          <p:cNvPr id="5" name="Označba mesta opomb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DBAC2D-EC06-403D-93BD-7D63C0F2AC5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1835592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DBAC2D-EC06-403D-93BD-7D63C0F2AC5A}" type="slidenum">
              <a:rPr lang="sl-SI" smtClean="0"/>
              <a:t>1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712069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DBAC2D-EC06-403D-93BD-7D63C0F2AC5A}" type="slidenum">
              <a:rPr lang="sl-SI" smtClean="0"/>
              <a:t>4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5862712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DBAC2D-EC06-403D-93BD-7D63C0F2AC5A}" type="slidenum">
              <a:rPr lang="sl-SI" smtClean="0"/>
              <a:t>14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6119073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DBAC2D-EC06-403D-93BD-7D63C0F2AC5A}" type="slidenum">
              <a:rPr lang="sl-SI" smtClean="0"/>
              <a:t>17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0969242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pPr/>
              <a:t>10/14/2019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9322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00">
        <p:push dir="u"/>
      </p:transition>
    </mc:Choice>
    <mc:Fallback xmlns="">
      <p:transition spd="slow" advTm="12000">
        <p:push dir="u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pPr/>
              <a:t>10/14/2019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4985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00">
        <p:push dir="u"/>
      </p:transition>
    </mc:Choice>
    <mc:Fallback xmlns="">
      <p:transition spd="slow" advTm="12000">
        <p:push dir="u"/>
      </p:transition>
    </mc:Fallback>
  </mc:AlternateContent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pPr/>
              <a:t>10/14/2019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0025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00">
        <p:push dir="u"/>
      </p:transition>
    </mc:Choice>
    <mc:Fallback xmlns="">
      <p:transition spd="slow" advTm="12000">
        <p:push dir="u"/>
      </p:transition>
    </mc:Fallback>
  </mc:AlternateContent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pPr/>
              <a:t>10/14/2019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3132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00">
        <p:push dir="u"/>
      </p:transition>
    </mc:Choice>
    <mc:Fallback xmlns="">
      <p:transition spd="slow" advTm="12000">
        <p:push dir="u"/>
      </p:transition>
    </mc:Fallback>
  </mc:AlternateContent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pPr/>
              <a:t>10/14/2019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3557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00">
        <p:push dir="u"/>
      </p:transition>
    </mc:Choice>
    <mc:Fallback xmlns="">
      <p:transition spd="slow" advTm="12000">
        <p:push dir="u"/>
      </p:transition>
    </mc:Fallback>
  </mc:AlternateContent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pPr/>
              <a:t>10/14/2019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6649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00">
        <p:push dir="u"/>
      </p:transition>
    </mc:Choice>
    <mc:Fallback xmlns="">
      <p:transition spd="slow" advTm="12000">
        <p:push dir="u"/>
      </p:transition>
    </mc:Fallback>
  </mc:AlternateContent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pPr/>
              <a:t>10/14/2019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2626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00">
        <p:push dir="u"/>
      </p:transition>
    </mc:Choice>
    <mc:Fallback xmlns="">
      <p:transition spd="slow" advTm="12000">
        <p:push dir="u"/>
      </p:transition>
    </mc:Fallback>
  </mc:AlternateContent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pPr/>
              <a:t>10/14/2019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8717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00">
        <p:push dir="u"/>
      </p:transition>
    </mc:Choice>
    <mc:Fallback xmlns="">
      <p:transition spd="slow" advTm="12000">
        <p:push dir="u"/>
      </p:transition>
    </mc:Fallback>
  </mc:AlternateContent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pPr/>
              <a:t>10/14/2019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8294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00">
        <p:push dir="u"/>
      </p:transition>
    </mc:Choice>
    <mc:Fallback xmlns="">
      <p:transition spd="slow" advTm="12000">
        <p:push dir="u"/>
      </p:transition>
    </mc:Fallback>
  </mc:AlternateContent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pPr/>
              <a:t>10/14/2019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3552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00">
        <p:push dir="u"/>
      </p:transition>
    </mc:Choice>
    <mc:Fallback xmlns="">
      <p:transition spd="slow" advTm="12000">
        <p:push dir="u"/>
      </p:transition>
    </mc:Fallback>
  </mc:AlternateContent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pPr/>
              <a:t>10/14/2019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8380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00">
        <p:push dir="u"/>
      </p:transition>
    </mc:Choice>
    <mc:Fallback xmlns="">
      <p:transition spd="slow" advTm="12000">
        <p:push dir="u"/>
      </p:transition>
    </mc:Fallback>
  </mc:AlternateContent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291B17-9318-49DB-B28B-6E5994AE9581}" type="datetime1">
              <a:rPr lang="en-US" smtClean="0"/>
              <a:pPr/>
              <a:t>10/14/2019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5221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12000">
        <p:push dir="u"/>
      </p:transition>
    </mc:Choice>
    <mc:Fallback xmlns="">
      <p:transition spd="slow" advTm="12000">
        <p:push dir="u"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423861" y="568624"/>
            <a:ext cx="11344275" cy="1181100"/>
          </a:xfrm>
        </p:spPr>
        <p:txBody>
          <a:bodyPr>
            <a:normAutofit/>
          </a:bodyPr>
          <a:lstStyle/>
          <a:p>
            <a:r>
              <a:rPr lang="sl-SI" sz="2300" b="1" dirty="0">
                <a:latin typeface="Century Gothic" panose="020B0502020202020204" pitchFamily="34" charset="0"/>
              </a:rPr>
              <a:t>Po kreativni poti do znanja 2017–2020</a:t>
            </a:r>
            <a:r>
              <a:rPr lang="sl-SI" sz="2300" b="1" dirty="0">
                <a:latin typeface="Arial Narrow" panose="020B0606020202030204" pitchFamily="34" charset="0"/>
              </a:rPr>
              <a:t/>
            </a:r>
            <a:br>
              <a:rPr lang="sl-SI" sz="2300" b="1" dirty="0">
                <a:latin typeface="Arial Narrow" panose="020B0606020202030204" pitchFamily="34" charset="0"/>
              </a:rPr>
            </a:br>
            <a:r>
              <a:rPr lang="sl-SI" sz="1700" dirty="0"/>
              <a:t> 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2006221" y="5936963"/>
            <a:ext cx="8303189" cy="1041020"/>
          </a:xfrm>
        </p:spPr>
        <p:txBody>
          <a:bodyPr>
            <a:normAutofit/>
          </a:bodyPr>
          <a:lstStyle/>
          <a:p>
            <a:r>
              <a:rPr lang="sl-SI" sz="1400" b="1" dirty="0" smtClean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rPr>
              <a:t>Naložbo </a:t>
            </a:r>
            <a:r>
              <a:rPr lang="sl-SI" sz="1400" b="1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rPr>
              <a:t>sofinancirata Republika Slovenija in Evropska unija iz Evropskega socialnega sklada </a:t>
            </a:r>
          </a:p>
        </p:txBody>
      </p:sp>
      <p:sp>
        <p:nvSpPr>
          <p:cNvPr id="4" name="Google Shape;167;p60"/>
          <p:cNvSpPr/>
          <p:nvPr/>
        </p:nvSpPr>
        <p:spPr>
          <a:xfrm rot="5400000">
            <a:off x="2666999" y="-2667001"/>
            <a:ext cx="6858001" cy="12192000"/>
          </a:xfrm>
          <a:custGeom>
            <a:avLst/>
            <a:gdLst/>
            <a:ahLst/>
            <a:cxnLst/>
            <a:rect l="l" t="t" r="r" b="b"/>
            <a:pathLst>
              <a:path w="13716002" h="24384000" extrusionOk="0">
                <a:moveTo>
                  <a:pt x="410819" y="23973183"/>
                </a:moveTo>
                <a:lnTo>
                  <a:pt x="13305184" y="23973183"/>
                </a:lnTo>
                <a:lnTo>
                  <a:pt x="13305185" y="410816"/>
                </a:lnTo>
                <a:lnTo>
                  <a:pt x="410819" y="410816"/>
                </a:lnTo>
                <a:close/>
                <a:moveTo>
                  <a:pt x="0" y="24384000"/>
                </a:moveTo>
                <a:lnTo>
                  <a:pt x="0" y="23973183"/>
                </a:lnTo>
                <a:lnTo>
                  <a:pt x="2" y="23973183"/>
                </a:lnTo>
                <a:lnTo>
                  <a:pt x="2" y="410816"/>
                </a:lnTo>
                <a:lnTo>
                  <a:pt x="1" y="410816"/>
                </a:lnTo>
                <a:lnTo>
                  <a:pt x="1" y="0"/>
                </a:lnTo>
                <a:lnTo>
                  <a:pt x="2" y="0"/>
                </a:lnTo>
                <a:lnTo>
                  <a:pt x="410819" y="0"/>
                </a:lnTo>
                <a:lnTo>
                  <a:pt x="13305185" y="0"/>
                </a:lnTo>
                <a:lnTo>
                  <a:pt x="13716000" y="0"/>
                </a:lnTo>
                <a:lnTo>
                  <a:pt x="13716002" y="0"/>
                </a:lnTo>
                <a:lnTo>
                  <a:pt x="13716001" y="24383998"/>
                </a:lnTo>
                <a:lnTo>
                  <a:pt x="13715999" y="24383998"/>
                </a:lnTo>
                <a:lnTo>
                  <a:pt x="13715999" y="24384000"/>
                </a:lnTo>
                <a:close/>
              </a:path>
            </a:pathLst>
          </a:custGeom>
          <a:solidFill>
            <a:srgbClr val="CC3300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4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2208" y="4973258"/>
            <a:ext cx="1294993" cy="616456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947" y="4873372"/>
            <a:ext cx="7623054" cy="816228"/>
          </a:xfrm>
          <a:prstGeom prst="rect">
            <a:avLst/>
          </a:prstGeom>
        </p:spPr>
      </p:pic>
      <p:pic>
        <p:nvPicPr>
          <p:cNvPr id="1026" name="Picture 2" descr="logo_transparent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1615" y="5066195"/>
            <a:ext cx="1492586" cy="510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600060" y="2342048"/>
            <a:ext cx="8991740" cy="1492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5600" b="1" dirty="0">
                <a:latin typeface="Century Gothic" panose="020B0502020202020204" pitchFamily="34" charset="0"/>
              </a:rPr>
              <a:t>RENESANSA STARE DAME</a:t>
            </a:r>
          </a:p>
          <a:p>
            <a:pPr algn="ctr"/>
            <a:endParaRPr lang="sl-SI" sz="500" b="1" dirty="0">
              <a:latin typeface="Century Gothic" panose="020B0502020202020204" pitchFamily="34" charset="0"/>
            </a:endParaRPr>
          </a:p>
          <a:p>
            <a:pPr algn="ctr"/>
            <a:r>
              <a:rPr lang="sl-SI" sz="1500" b="1" dirty="0">
                <a:latin typeface="Century Gothic" panose="020B0502020202020204" pitchFamily="34" charset="0"/>
              </a:rPr>
              <a:t>Projektno delo z gospodarstvom in negospodarstvom v lokalnem in regionalnem okolju</a:t>
            </a:r>
            <a:r>
              <a:rPr lang="sl-SI" sz="1500" b="1" dirty="0">
                <a:latin typeface="Arial Narrow" panose="020B0606020202030204" pitchFamily="34" charset="0"/>
              </a:rPr>
              <a:t/>
            </a:r>
            <a:br>
              <a:rPr lang="sl-SI" sz="1500" b="1" dirty="0">
                <a:latin typeface="Arial Narrow" panose="020B0606020202030204" pitchFamily="34" charset="0"/>
              </a:rPr>
            </a:br>
            <a:endParaRPr lang="sl-SI" sz="1500" b="1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3947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000">
        <p:sndAc>
          <p:stSnd>
            <p:snd r:embed="rId3" name="ZAZ - Si jamais j'oublie (Clip officiel).wav"/>
          </p:stSnd>
        </p:sndAc>
      </p:transition>
    </mc:Choice>
    <mc:Fallback xmlns="">
      <p:transition advTm="7000">
        <p:sndAc>
          <p:stSnd>
            <p:snd r:embed="rId7" name="ZAZ - Si jamais j'oublie (Clip officiel)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67;p60"/>
          <p:cNvSpPr/>
          <p:nvPr/>
        </p:nvSpPr>
        <p:spPr>
          <a:xfrm rot="5400000">
            <a:off x="2661985" y="-2664216"/>
            <a:ext cx="6858001" cy="12192000"/>
          </a:xfrm>
          <a:custGeom>
            <a:avLst/>
            <a:gdLst/>
            <a:ahLst/>
            <a:cxnLst/>
            <a:rect l="l" t="t" r="r" b="b"/>
            <a:pathLst>
              <a:path w="13716002" h="24384000" extrusionOk="0">
                <a:moveTo>
                  <a:pt x="410819" y="23973183"/>
                </a:moveTo>
                <a:lnTo>
                  <a:pt x="13305184" y="23973183"/>
                </a:lnTo>
                <a:lnTo>
                  <a:pt x="13305185" y="410816"/>
                </a:lnTo>
                <a:lnTo>
                  <a:pt x="410819" y="410816"/>
                </a:lnTo>
                <a:close/>
                <a:moveTo>
                  <a:pt x="0" y="24384000"/>
                </a:moveTo>
                <a:lnTo>
                  <a:pt x="0" y="23973183"/>
                </a:lnTo>
                <a:lnTo>
                  <a:pt x="2" y="23973183"/>
                </a:lnTo>
                <a:lnTo>
                  <a:pt x="2" y="410816"/>
                </a:lnTo>
                <a:lnTo>
                  <a:pt x="1" y="410816"/>
                </a:lnTo>
                <a:lnTo>
                  <a:pt x="1" y="0"/>
                </a:lnTo>
                <a:lnTo>
                  <a:pt x="2" y="0"/>
                </a:lnTo>
                <a:lnTo>
                  <a:pt x="410819" y="0"/>
                </a:lnTo>
                <a:lnTo>
                  <a:pt x="13305185" y="0"/>
                </a:lnTo>
                <a:lnTo>
                  <a:pt x="13716000" y="0"/>
                </a:lnTo>
                <a:lnTo>
                  <a:pt x="13716002" y="0"/>
                </a:lnTo>
                <a:lnTo>
                  <a:pt x="13716001" y="24383998"/>
                </a:lnTo>
                <a:lnTo>
                  <a:pt x="13715999" y="24383998"/>
                </a:lnTo>
                <a:lnTo>
                  <a:pt x="13715999" y="24384000"/>
                </a:lnTo>
                <a:close/>
              </a:path>
            </a:pathLst>
          </a:custGeom>
          <a:solidFill>
            <a:srgbClr val="CC3300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9A7BAE4-4201-4505-8F90-5B6ECDBE21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sl-SI" b="1" dirty="0">
                <a:latin typeface="Century Gothic" panose="020B0502020202020204" pitchFamily="34" charset="0"/>
              </a:rPr>
              <a:t>OZELENITEV PROSTORA</a:t>
            </a:r>
          </a:p>
        </p:txBody>
      </p:sp>
      <p:pic>
        <p:nvPicPr>
          <p:cNvPr id="5" name="Picture 5" descr="A living room filled with furniture and a large window&#10;&#10;Description generated with very high confidence">
            <a:extLst>
              <a:ext uri="{FF2B5EF4-FFF2-40B4-BE49-F238E27FC236}">
                <a16:creationId xmlns:a16="http://schemas.microsoft.com/office/drawing/2014/main" id="{A57DCBFF-A10A-4423-BB2A-91DC8A7858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414" y="2334187"/>
            <a:ext cx="5199648" cy="33730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7" descr="A person sitting on a bed&#10;&#10;Description generated with high confidence">
            <a:extLst>
              <a:ext uri="{FF2B5EF4-FFF2-40B4-BE49-F238E27FC236}">
                <a16:creationId xmlns:a16="http://schemas.microsoft.com/office/drawing/2014/main" id="{FE51432A-00BF-40BE-8FDC-A37CA4C7A4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3490" y="2329768"/>
            <a:ext cx="5159542" cy="337749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5C6AD2B-C777-9740-9BFB-E345DC5C753F}"/>
              </a:ext>
            </a:extLst>
          </p:cNvPr>
          <p:cNvSpPr txBox="1"/>
          <p:nvPr/>
        </p:nvSpPr>
        <p:spPr>
          <a:xfrm>
            <a:off x="839202" y="5882575"/>
            <a:ext cx="303480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Vir</a:t>
            </a:r>
            <a:r>
              <a:rPr lang="en-US" sz="9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: </a:t>
            </a:r>
            <a:r>
              <a:rPr lang="en-US" sz="900" b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beritaasemasa.online_dining</a:t>
            </a:r>
            <a:r>
              <a:rPr lang="en-US" sz="9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-room-interior-decoration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84A1FE7-F241-8044-8098-E347ABB74944}"/>
              </a:ext>
            </a:extLst>
          </p:cNvPr>
          <p:cNvSpPr txBox="1"/>
          <p:nvPr/>
        </p:nvSpPr>
        <p:spPr>
          <a:xfrm>
            <a:off x="6473490" y="5882575"/>
            <a:ext cx="430598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Vir</a:t>
            </a:r>
            <a:r>
              <a:rPr lang="en-US" sz="9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: http://www.goodearthplants.com/plants-healing-hospitals-greening-healthcare/</a:t>
            </a:r>
          </a:p>
        </p:txBody>
      </p:sp>
      <p:sp>
        <p:nvSpPr>
          <p:cNvPr id="9" name="Pravokotnik 8"/>
          <p:cNvSpPr/>
          <p:nvPr/>
        </p:nvSpPr>
        <p:spPr>
          <a:xfrm>
            <a:off x="838200" y="1785123"/>
            <a:ext cx="25473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dirty="0" smtClean="0">
                <a:latin typeface="Century Gothic" panose="020B0502020202020204" pitchFamily="34" charset="0"/>
              </a:rPr>
              <a:t>PRIMER: ZELENE STENE</a:t>
            </a:r>
            <a:endParaRPr lang="sl-SI" dirty="0">
              <a:latin typeface="Century Gothic" panose="020B0502020202020204" pitchFamily="34" charset="0"/>
            </a:endParaRPr>
          </a:p>
        </p:txBody>
      </p:sp>
      <p:sp>
        <p:nvSpPr>
          <p:cNvPr id="10" name="Pravokotnik 9"/>
          <p:cNvSpPr/>
          <p:nvPr/>
        </p:nvSpPr>
        <p:spPr>
          <a:xfrm>
            <a:off x="6654559" y="1785123"/>
            <a:ext cx="35324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dirty="0" smtClean="0">
                <a:latin typeface="Century Gothic" panose="020B0502020202020204" pitchFamily="34" charset="0"/>
              </a:rPr>
              <a:t>PRIMER: TERAPEVTSKI VRT</a:t>
            </a:r>
            <a:endParaRPr lang="sl-SI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5505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>
        <p:push dir="u"/>
      </p:transition>
    </mc:Choice>
    <mc:Fallback xmlns="">
      <p:transition spd="slow" advTm="5000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470621B-1B32-A048-BD7A-8B2A53262F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155" y="479699"/>
            <a:ext cx="11195950" cy="786768"/>
          </a:xfrm>
        </p:spPr>
        <p:txBody>
          <a:bodyPr vert="horz" lIns="91440" tIns="45720" rIns="91440" bIns="45720" rtlCol="0" anchor="b">
            <a:normAutofit/>
          </a:bodyPr>
          <a:lstStyle/>
          <a:p>
            <a:pPr lvl="0" algn="ctr"/>
            <a:r>
              <a:rPr lang="en-US" sz="4000" b="1" dirty="0" smtClean="0">
                <a:latin typeface="Century Gothic" panose="020B0502020202020204" pitchFamily="34" charset="0"/>
              </a:rPr>
              <a:t>SVETLOBA, MATERIALI, PREZRAČEVANJE</a:t>
            </a:r>
            <a:endParaRPr lang="en-US" sz="4000" b="1" dirty="0">
              <a:latin typeface="Century Gothic" panose="020B0502020202020204" pitchFamily="34" charset="0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38194" y="1829032"/>
            <a:ext cx="2639984" cy="484438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sl-SI" sz="1800" dirty="0" smtClean="0">
                <a:latin typeface="Century Gothic" panose="020B0502020202020204" pitchFamily="34" charset="0"/>
              </a:rPr>
              <a:t>UKREP</a:t>
            </a:r>
            <a:r>
              <a:rPr lang="en-US" sz="1800" dirty="0" smtClean="0">
                <a:latin typeface="Century Gothic" panose="020B0502020202020204" pitchFamily="34" charset="0"/>
              </a:rPr>
              <a:t>I</a:t>
            </a:r>
            <a:r>
              <a:rPr lang="sl-SI" sz="1800" dirty="0" smtClean="0">
                <a:latin typeface="Century Gothic" panose="020B0502020202020204" pitchFamily="34" charset="0"/>
              </a:rPr>
              <a:t> </a:t>
            </a:r>
            <a:r>
              <a:rPr lang="sl-SI" sz="1800" dirty="0">
                <a:latin typeface="Century Gothic" panose="020B0502020202020204" pitchFamily="34" charset="0"/>
              </a:rPr>
              <a:t>ZA IZBOLJŠANJE</a:t>
            </a:r>
          </a:p>
        </p:txBody>
      </p:sp>
      <p:pic>
        <p:nvPicPr>
          <p:cNvPr id="6" name="Slika 5" descr="Rezultat iskanja slik za healthcare doors">
            <a:extLst>
              <a:ext uri="{FF2B5EF4-FFF2-40B4-BE49-F238E27FC236}">
                <a16:creationId xmlns:a16="http://schemas.microsoft.com/office/drawing/2014/main" id="{A178E0BD-5402-44E5-B7F3-04D391D15751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310" y="2313470"/>
            <a:ext cx="2241335" cy="29309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D8FEE4FF-8435-4CC7-B1FE-8751BECD655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1386"/>
          <a:stretch/>
        </p:blipFill>
        <p:spPr>
          <a:xfrm>
            <a:off x="3395526" y="3163977"/>
            <a:ext cx="3262827" cy="260219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02FB7253-392B-4D7F-AEBA-01C4D56912E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938"/>
          <a:stretch/>
        </p:blipFill>
        <p:spPr>
          <a:xfrm>
            <a:off x="7013021" y="2353185"/>
            <a:ext cx="4612084" cy="36029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Pravokotnik 8">
            <a:extLst>
              <a:ext uri="{FF2B5EF4-FFF2-40B4-BE49-F238E27FC236}">
                <a16:creationId xmlns:a16="http://schemas.microsoft.com/office/drawing/2014/main" id="{131E21A5-4EBC-418E-A536-9156A19DF491}"/>
              </a:ext>
            </a:extLst>
          </p:cNvPr>
          <p:cNvSpPr/>
          <p:nvPr/>
        </p:nvSpPr>
        <p:spPr>
          <a:xfrm>
            <a:off x="3899358" y="2448392"/>
            <a:ext cx="219162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sl-SI" dirty="0">
                <a:latin typeface="Century Gothic" panose="020B0502020202020204" pitchFamily="34" charset="0"/>
              </a:rPr>
              <a:t>TRENUTNO STANJE</a:t>
            </a:r>
          </a:p>
          <a:p>
            <a:pPr algn="ctr"/>
            <a:r>
              <a:rPr lang="sl-SI" sz="1400" dirty="0">
                <a:latin typeface="Century Gothic" panose="020B0502020202020204" pitchFamily="34" charset="0"/>
              </a:rPr>
              <a:t>II. NADSTROPJE</a:t>
            </a:r>
          </a:p>
        </p:txBody>
      </p:sp>
      <p:sp>
        <p:nvSpPr>
          <p:cNvPr id="10" name="Pravokotnik 9">
            <a:extLst>
              <a:ext uri="{FF2B5EF4-FFF2-40B4-BE49-F238E27FC236}">
                <a16:creationId xmlns:a16="http://schemas.microsoft.com/office/drawing/2014/main" id="{38D1C3CC-64EF-4C23-988E-CE7C8365530A}"/>
              </a:ext>
            </a:extLst>
          </p:cNvPr>
          <p:cNvSpPr/>
          <p:nvPr/>
        </p:nvSpPr>
        <p:spPr>
          <a:xfrm>
            <a:off x="8577513" y="1628484"/>
            <a:ext cx="148309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sl-SI" dirty="0">
                <a:latin typeface="Century Gothic" panose="020B0502020202020204" pitchFamily="34" charset="0"/>
              </a:rPr>
              <a:t>Z UKREPI</a:t>
            </a:r>
          </a:p>
          <a:p>
            <a:pPr algn="ctr"/>
            <a:r>
              <a:rPr lang="sl-SI" sz="1400" dirty="0">
                <a:latin typeface="Century Gothic" panose="020B0502020202020204" pitchFamily="34" charset="0"/>
              </a:rPr>
              <a:t>II. NADSTROPJE</a:t>
            </a:r>
          </a:p>
        </p:txBody>
      </p:sp>
      <p:sp>
        <p:nvSpPr>
          <p:cNvPr id="11" name="Pravokotnik 10">
            <a:extLst>
              <a:ext uri="{FF2B5EF4-FFF2-40B4-BE49-F238E27FC236}">
                <a16:creationId xmlns:a16="http://schemas.microsoft.com/office/drawing/2014/main" id="{242F56EC-759C-40F1-8EE3-8C32FB9AFA92}"/>
              </a:ext>
            </a:extLst>
          </p:cNvPr>
          <p:cNvSpPr/>
          <p:nvPr/>
        </p:nvSpPr>
        <p:spPr>
          <a:xfrm>
            <a:off x="9455862" y="3881654"/>
            <a:ext cx="20505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sz="1400" b="1" u="sng" dirty="0">
                <a:latin typeface="Century Gothic" panose="020B0502020202020204" pitchFamily="34" charset="0"/>
              </a:rPr>
              <a:t>5% </a:t>
            </a:r>
            <a:r>
              <a:rPr lang="sl-SI" sz="1400" u="sng" dirty="0">
                <a:latin typeface="Century Gothic" panose="020B0502020202020204" pitchFamily="34" charset="0"/>
              </a:rPr>
              <a:t>boljša osvetljenost</a:t>
            </a:r>
          </a:p>
        </p:txBody>
      </p:sp>
      <p:sp>
        <p:nvSpPr>
          <p:cNvPr id="12" name="Puščica: dol 12">
            <a:extLst>
              <a:ext uri="{FF2B5EF4-FFF2-40B4-BE49-F238E27FC236}">
                <a16:creationId xmlns:a16="http://schemas.microsoft.com/office/drawing/2014/main" id="{4D80A97A-9D41-422C-B4FC-3A9DBCF95B1A}"/>
              </a:ext>
            </a:extLst>
          </p:cNvPr>
          <p:cNvSpPr/>
          <p:nvPr/>
        </p:nvSpPr>
        <p:spPr>
          <a:xfrm rot="10800000">
            <a:off x="9076691" y="3630691"/>
            <a:ext cx="484742" cy="501925"/>
          </a:xfrm>
          <a:prstGeom prst="downArrow">
            <a:avLst/>
          </a:prstGeom>
          <a:solidFill>
            <a:srgbClr val="83C937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3" name="Google Shape;167;p60"/>
          <p:cNvSpPr/>
          <p:nvPr/>
        </p:nvSpPr>
        <p:spPr>
          <a:xfrm rot="5400000">
            <a:off x="2661985" y="-2664216"/>
            <a:ext cx="6858001" cy="12192000"/>
          </a:xfrm>
          <a:custGeom>
            <a:avLst/>
            <a:gdLst/>
            <a:ahLst/>
            <a:cxnLst/>
            <a:rect l="l" t="t" r="r" b="b"/>
            <a:pathLst>
              <a:path w="13716002" h="24384000" extrusionOk="0">
                <a:moveTo>
                  <a:pt x="410819" y="23973183"/>
                </a:moveTo>
                <a:lnTo>
                  <a:pt x="13305184" y="23973183"/>
                </a:lnTo>
                <a:lnTo>
                  <a:pt x="13305185" y="410816"/>
                </a:lnTo>
                <a:lnTo>
                  <a:pt x="410819" y="410816"/>
                </a:lnTo>
                <a:close/>
                <a:moveTo>
                  <a:pt x="0" y="24384000"/>
                </a:moveTo>
                <a:lnTo>
                  <a:pt x="0" y="23973183"/>
                </a:lnTo>
                <a:lnTo>
                  <a:pt x="2" y="23973183"/>
                </a:lnTo>
                <a:lnTo>
                  <a:pt x="2" y="410816"/>
                </a:lnTo>
                <a:lnTo>
                  <a:pt x="1" y="410816"/>
                </a:lnTo>
                <a:lnTo>
                  <a:pt x="1" y="0"/>
                </a:lnTo>
                <a:lnTo>
                  <a:pt x="2" y="0"/>
                </a:lnTo>
                <a:lnTo>
                  <a:pt x="410819" y="0"/>
                </a:lnTo>
                <a:lnTo>
                  <a:pt x="13305185" y="0"/>
                </a:lnTo>
                <a:lnTo>
                  <a:pt x="13716000" y="0"/>
                </a:lnTo>
                <a:lnTo>
                  <a:pt x="13716002" y="0"/>
                </a:lnTo>
                <a:lnTo>
                  <a:pt x="13716001" y="24383998"/>
                </a:lnTo>
                <a:lnTo>
                  <a:pt x="13715999" y="24383998"/>
                </a:lnTo>
                <a:lnTo>
                  <a:pt x="13715999" y="24384000"/>
                </a:lnTo>
                <a:close/>
              </a:path>
            </a:pathLst>
          </a:custGeom>
          <a:solidFill>
            <a:srgbClr val="CC3300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80991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>
        <p:push dir="u"/>
      </p:transition>
    </mc:Choice>
    <mc:Fallback xmlns="">
      <p:transition spd="slow" advTm="6000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afikon 3">
            <a:extLst>
              <a:ext uri="{FF2B5EF4-FFF2-40B4-BE49-F238E27FC236}">
                <a16:creationId xmlns:a16="http://schemas.microsoft.com/office/drawing/2014/main" id="{D981EFC4-D777-4ACD-9BCF-3E9D7C56126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59165212"/>
              </p:ext>
            </p:extLst>
          </p:nvPr>
        </p:nvGraphicFramePr>
        <p:xfrm>
          <a:off x="347518" y="1851996"/>
          <a:ext cx="7518399" cy="48050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itle 1"/>
          <p:cNvSpPr txBox="1">
            <a:spLocks/>
          </p:cNvSpPr>
          <p:nvPr/>
        </p:nvSpPr>
        <p:spPr>
          <a:xfrm>
            <a:off x="896959" y="17099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sz="3500" b="1" dirty="0" smtClean="0">
                <a:latin typeface="Century Gothic" panose="020B0502020202020204" pitchFamily="34" charset="0"/>
              </a:rPr>
              <a:t>PRENOVA STAVBNEGA OVOJA</a:t>
            </a:r>
            <a:endParaRPr lang="sl-SI" sz="3500" dirty="0">
              <a:latin typeface="Century Gothic" panose="020B0502020202020204" pitchFamily="34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830259" y="1460080"/>
            <a:ext cx="4978706" cy="4844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l-SI" sz="1800" dirty="0" smtClean="0">
                <a:latin typeface="Century Gothic" panose="020B0502020202020204" pitchFamily="34" charset="0"/>
              </a:rPr>
              <a:t>PRIMER: SIMULACIJA RABE ENERGIJE</a:t>
            </a:r>
            <a:endParaRPr lang="sl-SI" sz="1800" dirty="0">
              <a:latin typeface="Century Gothic" panose="020B0502020202020204" pitchFamily="34" charset="0"/>
            </a:endParaRPr>
          </a:p>
        </p:txBody>
      </p:sp>
      <p:sp>
        <p:nvSpPr>
          <p:cNvPr id="7" name="Google Shape;167;p60"/>
          <p:cNvSpPr/>
          <p:nvPr/>
        </p:nvSpPr>
        <p:spPr>
          <a:xfrm rot="5400000">
            <a:off x="2666999" y="-2667001"/>
            <a:ext cx="6858001" cy="12192000"/>
          </a:xfrm>
          <a:custGeom>
            <a:avLst/>
            <a:gdLst/>
            <a:ahLst/>
            <a:cxnLst/>
            <a:rect l="l" t="t" r="r" b="b"/>
            <a:pathLst>
              <a:path w="13716002" h="24384000" extrusionOk="0">
                <a:moveTo>
                  <a:pt x="410819" y="23973183"/>
                </a:moveTo>
                <a:lnTo>
                  <a:pt x="13305184" y="23973183"/>
                </a:lnTo>
                <a:lnTo>
                  <a:pt x="13305185" y="410816"/>
                </a:lnTo>
                <a:lnTo>
                  <a:pt x="410819" y="410816"/>
                </a:lnTo>
                <a:close/>
                <a:moveTo>
                  <a:pt x="0" y="24384000"/>
                </a:moveTo>
                <a:lnTo>
                  <a:pt x="0" y="23973183"/>
                </a:lnTo>
                <a:lnTo>
                  <a:pt x="2" y="23973183"/>
                </a:lnTo>
                <a:lnTo>
                  <a:pt x="2" y="410816"/>
                </a:lnTo>
                <a:lnTo>
                  <a:pt x="1" y="410816"/>
                </a:lnTo>
                <a:lnTo>
                  <a:pt x="1" y="0"/>
                </a:lnTo>
                <a:lnTo>
                  <a:pt x="2" y="0"/>
                </a:lnTo>
                <a:lnTo>
                  <a:pt x="410819" y="0"/>
                </a:lnTo>
                <a:lnTo>
                  <a:pt x="13305185" y="0"/>
                </a:lnTo>
                <a:lnTo>
                  <a:pt x="13716000" y="0"/>
                </a:lnTo>
                <a:lnTo>
                  <a:pt x="13716002" y="0"/>
                </a:lnTo>
                <a:lnTo>
                  <a:pt x="13716001" y="24383998"/>
                </a:lnTo>
                <a:lnTo>
                  <a:pt x="13715999" y="24383998"/>
                </a:lnTo>
                <a:lnTo>
                  <a:pt x="13715999" y="24384000"/>
                </a:lnTo>
                <a:close/>
              </a:path>
            </a:pathLst>
          </a:custGeom>
          <a:solidFill>
            <a:srgbClr val="CC3300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Pravokotnik 7">
            <a:extLst>
              <a:ext uri="{FF2B5EF4-FFF2-40B4-BE49-F238E27FC236}">
                <a16:creationId xmlns:a16="http://schemas.microsoft.com/office/drawing/2014/main" id="{1B656983-3915-4EAF-BDEC-0947D6A03428}"/>
              </a:ext>
            </a:extLst>
          </p:cNvPr>
          <p:cNvSpPr/>
          <p:nvPr/>
        </p:nvSpPr>
        <p:spPr>
          <a:xfrm>
            <a:off x="2653503" y="2869334"/>
            <a:ext cx="262764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b="1" u="sng" dirty="0">
                <a:latin typeface="Century Gothic" panose="020B0502020202020204" pitchFamily="34" charset="0"/>
              </a:rPr>
              <a:t>56% </a:t>
            </a:r>
            <a:r>
              <a:rPr lang="sl-SI" u="sng" dirty="0">
                <a:latin typeface="Century Gothic" panose="020B0502020202020204" pitchFamily="34" charset="0"/>
              </a:rPr>
              <a:t>manj porabljene</a:t>
            </a:r>
          </a:p>
          <a:p>
            <a:r>
              <a:rPr lang="sl-SI" u="sng" dirty="0">
                <a:latin typeface="Century Gothic" panose="020B0502020202020204" pitchFamily="34" charset="0"/>
              </a:rPr>
              <a:t>energije za ogrevanje</a:t>
            </a:r>
          </a:p>
        </p:txBody>
      </p:sp>
      <p:sp>
        <p:nvSpPr>
          <p:cNvPr id="9" name="Puščica: dol 10">
            <a:extLst>
              <a:ext uri="{FF2B5EF4-FFF2-40B4-BE49-F238E27FC236}">
                <a16:creationId xmlns:a16="http://schemas.microsoft.com/office/drawing/2014/main" id="{45E8CCBE-EC08-4C2D-841B-F126851C8B0B}"/>
              </a:ext>
            </a:extLst>
          </p:cNvPr>
          <p:cNvSpPr/>
          <p:nvPr/>
        </p:nvSpPr>
        <p:spPr>
          <a:xfrm>
            <a:off x="2155386" y="3049487"/>
            <a:ext cx="484742" cy="501925"/>
          </a:xfrm>
          <a:prstGeom prst="downArrow">
            <a:avLst/>
          </a:prstGeom>
          <a:solidFill>
            <a:srgbClr val="83C937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0" name="PoljeZBesedilom 1">
            <a:extLst>
              <a:ext uri="{FF2B5EF4-FFF2-40B4-BE49-F238E27FC236}">
                <a16:creationId xmlns:a16="http://schemas.microsoft.com/office/drawing/2014/main" id="{AC79546D-0466-4D12-BCE9-F61F167EF641}"/>
              </a:ext>
            </a:extLst>
          </p:cNvPr>
          <p:cNvSpPr txBox="1"/>
          <p:nvPr/>
        </p:nvSpPr>
        <p:spPr>
          <a:xfrm>
            <a:off x="1290101" y="2210968"/>
            <a:ext cx="959940" cy="523890"/>
          </a:xfrm>
          <a:prstGeom prst="rect">
            <a:avLst/>
          </a:prstGeom>
        </p:spPr>
        <p:txBody>
          <a:bodyPr wrap="none" rtlCol="0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l-SI" sz="1050" b="1" i="0" u="none" strike="noStrike" kern="1200" baseline="0" dirty="0">
                <a:latin typeface="+mn-lt"/>
                <a:ea typeface="+mn-ea"/>
                <a:cs typeface="+mn-cs"/>
              </a:rPr>
              <a:t>287 kWh/m</a:t>
            </a:r>
            <a:r>
              <a:rPr lang="sl-SI" sz="1050" b="1" i="0" u="none" strike="noStrike" kern="1200" baseline="30000" dirty="0">
                <a:latin typeface="+mn-lt"/>
                <a:ea typeface="+mn-ea"/>
                <a:cs typeface="+mn-cs"/>
              </a:rPr>
              <a:t>2</a:t>
            </a:r>
          </a:p>
        </p:txBody>
      </p:sp>
      <p:sp>
        <p:nvSpPr>
          <p:cNvPr id="11" name="PoljeZBesedilom 1">
            <a:extLst>
              <a:ext uri="{FF2B5EF4-FFF2-40B4-BE49-F238E27FC236}">
                <a16:creationId xmlns:a16="http://schemas.microsoft.com/office/drawing/2014/main" id="{50ACD557-6E70-409B-9276-30C507B98F10}"/>
              </a:ext>
            </a:extLst>
          </p:cNvPr>
          <p:cNvSpPr txBox="1"/>
          <p:nvPr/>
        </p:nvSpPr>
        <p:spPr>
          <a:xfrm>
            <a:off x="1974620" y="4112467"/>
            <a:ext cx="956835" cy="523890"/>
          </a:xfrm>
          <a:prstGeom prst="rect">
            <a:avLst/>
          </a:prstGeom>
        </p:spPr>
        <p:txBody>
          <a:bodyPr wrap="none" rtlCol="0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l-SI" sz="1050" b="1" i="0" u="none" strike="noStrike" kern="1200" baseline="0" dirty="0">
                <a:latin typeface="+mn-lt"/>
                <a:ea typeface="+mn-ea"/>
                <a:cs typeface="+mn-cs"/>
              </a:rPr>
              <a:t>125 kWh/m</a:t>
            </a:r>
            <a:r>
              <a:rPr lang="sl-SI" sz="1050" b="1" i="0" u="none" strike="noStrike" kern="1200" baseline="30000" dirty="0">
                <a:latin typeface="+mn-lt"/>
                <a:ea typeface="+mn-ea"/>
                <a:cs typeface="+mn-cs"/>
              </a:rPr>
              <a:t>2</a:t>
            </a:r>
          </a:p>
        </p:txBody>
      </p:sp>
      <p:sp>
        <p:nvSpPr>
          <p:cNvPr id="12" name="PoljeZBesedilom 1">
            <a:extLst>
              <a:ext uri="{FF2B5EF4-FFF2-40B4-BE49-F238E27FC236}">
                <a16:creationId xmlns:a16="http://schemas.microsoft.com/office/drawing/2014/main" id="{D05D5A2F-8652-4DB3-9F86-C5C86CEB9AA5}"/>
              </a:ext>
            </a:extLst>
          </p:cNvPr>
          <p:cNvSpPr txBox="1"/>
          <p:nvPr/>
        </p:nvSpPr>
        <p:spPr>
          <a:xfrm>
            <a:off x="3487354" y="5149804"/>
            <a:ext cx="959940" cy="523890"/>
          </a:xfrm>
          <a:prstGeom prst="rect">
            <a:avLst/>
          </a:prstGeom>
        </p:spPr>
        <p:txBody>
          <a:bodyPr wrap="none" rtlCol="0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l-SI" sz="1050" b="1" i="0" u="none" strike="noStrike" kern="1200" baseline="0" dirty="0">
                <a:latin typeface="+mn-lt"/>
                <a:ea typeface="+mn-ea"/>
                <a:cs typeface="+mn-cs"/>
              </a:rPr>
              <a:t>31 kWh/m</a:t>
            </a:r>
            <a:r>
              <a:rPr lang="sl-SI" sz="1050" b="1" i="0" u="none" strike="noStrike" kern="1200" baseline="30000" dirty="0">
                <a:latin typeface="+mn-lt"/>
                <a:ea typeface="+mn-ea"/>
                <a:cs typeface="+mn-cs"/>
              </a:rPr>
              <a:t>2</a:t>
            </a:r>
          </a:p>
        </p:txBody>
      </p:sp>
      <p:sp>
        <p:nvSpPr>
          <p:cNvPr id="13" name="PoljeZBesedilom 1">
            <a:extLst>
              <a:ext uri="{FF2B5EF4-FFF2-40B4-BE49-F238E27FC236}">
                <a16:creationId xmlns:a16="http://schemas.microsoft.com/office/drawing/2014/main" id="{0D6F4CC3-5116-4473-AF64-D2D3BFDE9209}"/>
              </a:ext>
            </a:extLst>
          </p:cNvPr>
          <p:cNvSpPr txBox="1"/>
          <p:nvPr/>
        </p:nvSpPr>
        <p:spPr>
          <a:xfrm>
            <a:off x="4166980" y="4995809"/>
            <a:ext cx="956835" cy="523890"/>
          </a:xfrm>
          <a:prstGeom prst="rect">
            <a:avLst/>
          </a:prstGeom>
        </p:spPr>
        <p:txBody>
          <a:bodyPr wrap="none" rtlCol="0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l-SI" sz="1050" b="1" i="0" u="none" strike="noStrike" kern="1200" baseline="0" dirty="0">
                <a:latin typeface="+mn-lt"/>
                <a:ea typeface="+mn-ea"/>
                <a:cs typeface="+mn-cs"/>
              </a:rPr>
              <a:t>38 kWh/m</a:t>
            </a:r>
            <a:r>
              <a:rPr lang="sl-SI" sz="1050" b="1" i="0" u="none" strike="noStrike" kern="1200" baseline="30000" dirty="0">
                <a:latin typeface="+mn-lt"/>
                <a:ea typeface="+mn-ea"/>
                <a:cs typeface="+mn-cs"/>
              </a:rPr>
              <a:t>2</a:t>
            </a:r>
          </a:p>
        </p:txBody>
      </p:sp>
      <p:sp>
        <p:nvSpPr>
          <p:cNvPr id="14" name="PoljeZBesedilom 1">
            <a:extLst>
              <a:ext uri="{FF2B5EF4-FFF2-40B4-BE49-F238E27FC236}">
                <a16:creationId xmlns:a16="http://schemas.microsoft.com/office/drawing/2014/main" id="{F3BD06A1-743F-4977-A929-36B0C589C3C2}"/>
              </a:ext>
            </a:extLst>
          </p:cNvPr>
          <p:cNvSpPr txBox="1"/>
          <p:nvPr/>
        </p:nvSpPr>
        <p:spPr>
          <a:xfrm>
            <a:off x="5815322" y="1866901"/>
            <a:ext cx="959940" cy="523890"/>
          </a:xfrm>
          <a:prstGeom prst="rect">
            <a:avLst/>
          </a:prstGeom>
        </p:spPr>
        <p:txBody>
          <a:bodyPr wrap="none" rtlCol="0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l-SI" sz="1050" b="1" i="0" u="none" strike="noStrike" kern="1200" baseline="0" dirty="0">
                <a:latin typeface="+mn-lt"/>
                <a:ea typeface="+mn-ea"/>
                <a:cs typeface="+mn-cs"/>
              </a:rPr>
              <a:t>318 kWh/m</a:t>
            </a:r>
            <a:r>
              <a:rPr lang="sl-SI" sz="1050" b="1" i="0" u="none" strike="noStrike" kern="1200" baseline="30000" dirty="0">
                <a:latin typeface="+mn-lt"/>
                <a:ea typeface="+mn-ea"/>
                <a:cs typeface="+mn-cs"/>
              </a:rPr>
              <a:t>2</a:t>
            </a:r>
          </a:p>
        </p:txBody>
      </p:sp>
      <p:sp>
        <p:nvSpPr>
          <p:cNvPr id="15" name="PoljeZBesedilom 1">
            <a:extLst>
              <a:ext uri="{FF2B5EF4-FFF2-40B4-BE49-F238E27FC236}">
                <a16:creationId xmlns:a16="http://schemas.microsoft.com/office/drawing/2014/main" id="{AB604F21-7D90-4370-BDFD-9481B14E62D3}"/>
              </a:ext>
            </a:extLst>
          </p:cNvPr>
          <p:cNvSpPr txBox="1"/>
          <p:nvPr/>
        </p:nvSpPr>
        <p:spPr>
          <a:xfrm>
            <a:off x="6448627" y="3578029"/>
            <a:ext cx="959940" cy="523890"/>
          </a:xfrm>
          <a:prstGeom prst="rect">
            <a:avLst/>
          </a:prstGeom>
        </p:spPr>
        <p:txBody>
          <a:bodyPr wrap="none" rtlCol="0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l-SI" sz="1050" b="1" i="0" u="none" strike="noStrike" kern="1200" baseline="0" dirty="0">
                <a:latin typeface="+mn-lt"/>
                <a:ea typeface="+mn-ea"/>
                <a:cs typeface="+mn-cs"/>
              </a:rPr>
              <a:t>163 kWh/m</a:t>
            </a:r>
            <a:r>
              <a:rPr lang="sl-SI" sz="1050" b="1" i="0" u="none" strike="noStrike" kern="1200" baseline="30000" dirty="0">
                <a:latin typeface="+mn-lt"/>
                <a:ea typeface="+mn-ea"/>
                <a:cs typeface="+mn-cs"/>
              </a:rPr>
              <a:t>2</a:t>
            </a:r>
          </a:p>
        </p:txBody>
      </p:sp>
      <p:pic>
        <p:nvPicPr>
          <p:cNvPr id="16" name="Slika 15">
            <a:extLst>
              <a:ext uri="{FF2B5EF4-FFF2-40B4-BE49-F238E27FC236}">
                <a16:creationId xmlns:a16="http://schemas.microsoft.com/office/drawing/2014/main" id="{A2797185-CDF5-4AD6-B13F-371F6C4B0453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3436" y="2026493"/>
            <a:ext cx="3442230" cy="26098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8" name="Content Placeholder 2"/>
          <p:cNvSpPr txBox="1">
            <a:spLocks/>
          </p:cNvSpPr>
          <p:nvPr/>
        </p:nvSpPr>
        <p:spPr>
          <a:xfrm>
            <a:off x="7865917" y="1125709"/>
            <a:ext cx="4242336" cy="6687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</a:pPr>
            <a:endParaRPr lang="en-US" sz="1800" dirty="0" smtClean="0">
              <a:latin typeface="Century Gothic" panose="020B0502020202020204" pitchFamily="34" charset="0"/>
            </a:endParaRPr>
          </a:p>
          <a:p>
            <a:pPr marL="0" indent="0">
              <a:lnSpc>
                <a:spcPct val="80000"/>
              </a:lnSpc>
              <a:buNone/>
            </a:pPr>
            <a:r>
              <a:rPr lang="en-US" sz="1800" dirty="0">
                <a:latin typeface="Century Gothic" panose="020B0502020202020204" pitchFamily="34" charset="0"/>
              </a:rPr>
              <a:t> </a:t>
            </a:r>
            <a:r>
              <a:rPr lang="en-US" sz="1800" dirty="0" smtClean="0">
                <a:latin typeface="Century Gothic" panose="020B0502020202020204" pitchFamily="34" charset="0"/>
              </a:rPr>
              <a:t>    </a:t>
            </a:r>
            <a:r>
              <a:rPr lang="sl-SI" sz="1800" dirty="0" smtClean="0">
                <a:latin typeface="Century Gothic" panose="020B0502020202020204" pitchFamily="34" charset="0"/>
              </a:rPr>
              <a:t>PRIMER: SANACIJA BALKONOV</a:t>
            </a:r>
            <a:endParaRPr lang="sl-SI" sz="18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9965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>
        <p:push dir="u"/>
      </p:transition>
    </mc:Choice>
    <mc:Fallback xmlns="">
      <p:transition spd="slow" advTm="6000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00" y="-5606718"/>
            <a:ext cx="12037598" cy="16050130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DRUŽBENE KORISTI PROJEKTA</a:t>
            </a:r>
            <a:endParaRPr lang="sl-SI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838200" y="2055815"/>
            <a:ext cx="10515600" cy="4351338"/>
          </a:xfrm>
        </p:spPr>
        <p:txBody>
          <a:bodyPr>
            <a:normAutofit/>
          </a:bodyPr>
          <a:lstStyle/>
          <a:p>
            <a:r>
              <a:rPr lang="sl-SI" sz="26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Doprinos k osvetlitvi problematike izboljševanja </a:t>
            </a:r>
            <a:r>
              <a:rPr lang="sl-SI" sz="2600" dirty="0">
                <a:solidFill>
                  <a:schemeClr val="bg1"/>
                </a:solidFill>
                <a:latin typeface="Century Gothic" panose="020B0502020202020204" pitchFamily="34" charset="0"/>
              </a:rPr>
              <a:t>kakovosti </a:t>
            </a:r>
            <a:r>
              <a:rPr lang="sl-SI" sz="26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bivanja </a:t>
            </a:r>
            <a:r>
              <a:rPr lang="sl-SI" sz="2600" dirty="0">
                <a:solidFill>
                  <a:schemeClr val="bg1"/>
                </a:solidFill>
                <a:latin typeface="Century Gothic" panose="020B0502020202020204" pitchFamily="34" charset="0"/>
              </a:rPr>
              <a:t>v zdravstvenih ustanovah. </a:t>
            </a:r>
            <a:endParaRPr lang="sl-SI" sz="2600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sl-SI" sz="26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Približevanje k sonaravnim rešitvam </a:t>
            </a:r>
            <a:r>
              <a:rPr lang="sl-SI" sz="2600" dirty="0">
                <a:solidFill>
                  <a:schemeClr val="bg1"/>
                </a:solidFill>
                <a:latin typeface="Century Gothic" panose="020B0502020202020204" pitchFamily="34" charset="0"/>
              </a:rPr>
              <a:t>za celovito prenovo </a:t>
            </a:r>
            <a:r>
              <a:rPr lang="sl-SI" sz="26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stavb, </a:t>
            </a:r>
            <a:r>
              <a:rPr lang="sl-SI" sz="2600" dirty="0">
                <a:solidFill>
                  <a:schemeClr val="bg1"/>
                </a:solidFill>
                <a:latin typeface="Century Gothic" panose="020B0502020202020204" pitchFamily="34" charset="0"/>
              </a:rPr>
              <a:t>namenjenih zdravstveni </a:t>
            </a:r>
            <a:r>
              <a:rPr lang="sl-SI" sz="26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dejavnosti. </a:t>
            </a:r>
          </a:p>
          <a:p>
            <a:r>
              <a:rPr lang="sl-SI" sz="26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Vzpodbujanje </a:t>
            </a:r>
            <a:r>
              <a:rPr lang="sl-SI" sz="2600" dirty="0">
                <a:solidFill>
                  <a:schemeClr val="bg1"/>
                </a:solidFill>
                <a:latin typeface="Century Gothic" panose="020B0502020202020204" pitchFamily="34" charset="0"/>
              </a:rPr>
              <a:t>k razpravi o pomenu zagotavljanja medgeneracijskega </a:t>
            </a:r>
            <a:r>
              <a:rPr lang="sl-SI" sz="26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sodelovanja in </a:t>
            </a:r>
            <a:r>
              <a:rPr lang="sl-SI" sz="2600" dirty="0">
                <a:solidFill>
                  <a:schemeClr val="bg1"/>
                </a:solidFill>
                <a:latin typeface="Century Gothic" panose="020B0502020202020204" pitchFamily="34" charset="0"/>
              </a:rPr>
              <a:t>aktivnega reševanja problematike prilagoditve bivalnega okolja starejšim in obolelim </a:t>
            </a:r>
            <a:r>
              <a:rPr lang="sl-SI" sz="26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osebam. </a:t>
            </a:r>
          </a:p>
          <a:p>
            <a:endParaRPr lang="sl-SI" dirty="0">
              <a:latin typeface="Century Gothic" panose="020B0502020202020204" pitchFamily="34" charset="0"/>
            </a:endParaRPr>
          </a:p>
        </p:txBody>
      </p:sp>
      <p:sp>
        <p:nvSpPr>
          <p:cNvPr id="4" name="Google Shape;167;p60"/>
          <p:cNvSpPr/>
          <p:nvPr/>
        </p:nvSpPr>
        <p:spPr>
          <a:xfrm rot="5400000">
            <a:off x="2666999" y="-2667001"/>
            <a:ext cx="6858001" cy="12192000"/>
          </a:xfrm>
          <a:custGeom>
            <a:avLst/>
            <a:gdLst/>
            <a:ahLst/>
            <a:cxnLst/>
            <a:rect l="l" t="t" r="r" b="b"/>
            <a:pathLst>
              <a:path w="13716002" h="24384000" extrusionOk="0">
                <a:moveTo>
                  <a:pt x="410819" y="23973183"/>
                </a:moveTo>
                <a:lnTo>
                  <a:pt x="13305184" y="23973183"/>
                </a:lnTo>
                <a:lnTo>
                  <a:pt x="13305185" y="410816"/>
                </a:lnTo>
                <a:lnTo>
                  <a:pt x="410819" y="410816"/>
                </a:lnTo>
                <a:close/>
                <a:moveTo>
                  <a:pt x="0" y="24384000"/>
                </a:moveTo>
                <a:lnTo>
                  <a:pt x="0" y="23973183"/>
                </a:lnTo>
                <a:lnTo>
                  <a:pt x="2" y="23973183"/>
                </a:lnTo>
                <a:lnTo>
                  <a:pt x="2" y="410816"/>
                </a:lnTo>
                <a:lnTo>
                  <a:pt x="1" y="410816"/>
                </a:lnTo>
                <a:lnTo>
                  <a:pt x="1" y="0"/>
                </a:lnTo>
                <a:lnTo>
                  <a:pt x="2" y="0"/>
                </a:lnTo>
                <a:lnTo>
                  <a:pt x="410819" y="0"/>
                </a:lnTo>
                <a:lnTo>
                  <a:pt x="13305185" y="0"/>
                </a:lnTo>
                <a:lnTo>
                  <a:pt x="13716000" y="0"/>
                </a:lnTo>
                <a:lnTo>
                  <a:pt x="13716002" y="0"/>
                </a:lnTo>
                <a:lnTo>
                  <a:pt x="13716001" y="24383998"/>
                </a:lnTo>
                <a:lnTo>
                  <a:pt x="13715999" y="24383998"/>
                </a:lnTo>
                <a:lnTo>
                  <a:pt x="13715999" y="24384000"/>
                </a:lnTo>
                <a:close/>
              </a:path>
            </a:pathLst>
          </a:custGeom>
          <a:solidFill>
            <a:srgbClr val="CC3300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48980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00">
        <p:push dir="u"/>
      </p:transition>
    </mc:Choice>
    <mc:Fallback xmlns="">
      <p:transition spd="slow" advTm="14000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512483">
            <a:off x="8446298" y="-889095"/>
            <a:ext cx="4374016" cy="4938406"/>
          </a:xfr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199" y="473766"/>
            <a:ext cx="10515600" cy="1325563"/>
          </a:xfrm>
        </p:spPr>
        <p:txBody>
          <a:bodyPr/>
          <a:lstStyle/>
          <a:p>
            <a:r>
              <a:rPr lang="sl-SI" b="1" dirty="0">
                <a:latin typeface="Century Gothic" panose="020B0502020202020204" pitchFamily="34" charset="0"/>
              </a:rPr>
              <a:t>KOMPETENCE</a:t>
            </a:r>
            <a:endParaRPr lang="sl-SI" b="1" dirty="0"/>
          </a:p>
        </p:txBody>
      </p:sp>
      <p:sp>
        <p:nvSpPr>
          <p:cNvPr id="8" name="Oval 36"/>
          <p:cNvSpPr/>
          <p:nvPr/>
        </p:nvSpPr>
        <p:spPr>
          <a:xfrm>
            <a:off x="868735" y="2115373"/>
            <a:ext cx="828261" cy="828261"/>
          </a:xfrm>
          <a:prstGeom prst="ellipse">
            <a:avLst/>
          </a:prstGeom>
          <a:solidFill>
            <a:srgbClr val="6BBA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tr-TR">
              <a:solidFill>
                <a:prstClr val="white"/>
              </a:solidFill>
            </a:endParaRPr>
          </a:p>
        </p:txBody>
      </p:sp>
      <p:sp>
        <p:nvSpPr>
          <p:cNvPr id="10" name="Oval 1"/>
          <p:cNvSpPr/>
          <p:nvPr/>
        </p:nvSpPr>
        <p:spPr>
          <a:xfrm>
            <a:off x="825521" y="4790645"/>
            <a:ext cx="828261" cy="828261"/>
          </a:xfrm>
          <a:prstGeom prst="ellipse">
            <a:avLst/>
          </a:prstGeom>
          <a:solidFill>
            <a:srgbClr val="6BBA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tr-TR">
              <a:solidFill>
                <a:prstClr val="white"/>
              </a:solidFill>
            </a:endParaRPr>
          </a:p>
        </p:txBody>
      </p:sp>
      <p:sp>
        <p:nvSpPr>
          <p:cNvPr id="11" name="Freeform: Shape 289"/>
          <p:cNvSpPr/>
          <p:nvPr/>
        </p:nvSpPr>
        <p:spPr>
          <a:xfrm>
            <a:off x="963085" y="4986471"/>
            <a:ext cx="553134" cy="436610"/>
          </a:xfrm>
          <a:custGeom>
            <a:avLst/>
            <a:gdLst/>
            <a:ahLst/>
            <a:cxnLst/>
            <a:rect l="l" t="t" r="r" b="b"/>
            <a:pathLst>
              <a:path w="227532" h="179599">
                <a:moveTo>
                  <a:pt x="108675" y="100519"/>
                </a:moveTo>
                <a:lnTo>
                  <a:pt x="93874" y="115319"/>
                </a:lnTo>
                <a:lnTo>
                  <a:pt x="93874" y="122464"/>
                </a:lnTo>
                <a:lnTo>
                  <a:pt x="106123" y="122464"/>
                </a:lnTo>
                <a:lnTo>
                  <a:pt x="106123" y="134712"/>
                </a:lnTo>
                <a:lnTo>
                  <a:pt x="113268" y="134712"/>
                </a:lnTo>
                <a:lnTo>
                  <a:pt x="128069" y="119912"/>
                </a:lnTo>
                <a:close/>
                <a:moveTo>
                  <a:pt x="167300" y="42053"/>
                </a:moveTo>
                <a:cubicBezTo>
                  <a:pt x="166504" y="42091"/>
                  <a:pt x="165803" y="42399"/>
                  <a:pt x="165198" y="42978"/>
                </a:cubicBezTo>
                <a:lnTo>
                  <a:pt x="120541" y="87633"/>
                </a:lnTo>
                <a:cubicBezTo>
                  <a:pt x="119962" y="88239"/>
                  <a:pt x="119653" y="88941"/>
                  <a:pt x="119616" y="89738"/>
                </a:cubicBezTo>
                <a:cubicBezTo>
                  <a:pt x="119579" y="90536"/>
                  <a:pt x="119845" y="91237"/>
                  <a:pt x="120414" y="91843"/>
                </a:cubicBezTo>
                <a:cubicBezTo>
                  <a:pt x="121020" y="92412"/>
                  <a:pt x="121721" y="92678"/>
                  <a:pt x="122519" y="92641"/>
                </a:cubicBezTo>
                <a:cubicBezTo>
                  <a:pt x="123316" y="92603"/>
                  <a:pt x="124018" y="92295"/>
                  <a:pt x="124624" y="91716"/>
                </a:cubicBezTo>
                <a:lnTo>
                  <a:pt x="169276" y="47061"/>
                </a:lnTo>
                <a:cubicBezTo>
                  <a:pt x="169855" y="46455"/>
                  <a:pt x="170163" y="45753"/>
                  <a:pt x="170200" y="44956"/>
                </a:cubicBezTo>
                <a:cubicBezTo>
                  <a:pt x="170237" y="44159"/>
                  <a:pt x="169971" y="43457"/>
                  <a:pt x="169403" y="42851"/>
                </a:cubicBezTo>
                <a:cubicBezTo>
                  <a:pt x="168798" y="42282"/>
                  <a:pt x="168097" y="42016"/>
                  <a:pt x="167300" y="42053"/>
                </a:cubicBezTo>
                <a:close/>
                <a:moveTo>
                  <a:pt x="167364" y="24479"/>
                </a:moveTo>
                <a:lnTo>
                  <a:pt x="204091" y="61223"/>
                </a:lnTo>
                <a:lnTo>
                  <a:pt x="118372" y="146942"/>
                </a:lnTo>
                <a:lnTo>
                  <a:pt x="81643" y="146942"/>
                </a:lnTo>
                <a:lnTo>
                  <a:pt x="81643" y="110215"/>
                </a:lnTo>
                <a:close/>
                <a:moveTo>
                  <a:pt x="195927" y="1052"/>
                </a:moveTo>
                <a:cubicBezTo>
                  <a:pt x="199217" y="1052"/>
                  <a:pt x="202109" y="2231"/>
                  <a:pt x="204602" y="4589"/>
                </a:cubicBezTo>
                <a:lnTo>
                  <a:pt x="223992" y="23968"/>
                </a:lnTo>
                <a:cubicBezTo>
                  <a:pt x="226352" y="26462"/>
                  <a:pt x="227532" y="29353"/>
                  <a:pt x="227532" y="32644"/>
                </a:cubicBezTo>
                <a:cubicBezTo>
                  <a:pt x="227532" y="35935"/>
                  <a:pt x="226352" y="38827"/>
                  <a:pt x="223992" y="41320"/>
                </a:cubicBezTo>
                <a:lnTo>
                  <a:pt x="212256" y="53058"/>
                </a:lnTo>
                <a:lnTo>
                  <a:pt x="175520" y="16314"/>
                </a:lnTo>
                <a:lnTo>
                  <a:pt x="187253" y="4589"/>
                </a:lnTo>
                <a:cubicBezTo>
                  <a:pt x="189745" y="2231"/>
                  <a:pt x="192637" y="1052"/>
                  <a:pt x="195927" y="1052"/>
                </a:cubicBezTo>
                <a:close/>
                <a:moveTo>
                  <a:pt x="36729" y="1"/>
                </a:moveTo>
                <a:lnTo>
                  <a:pt x="142870" y="1"/>
                </a:lnTo>
                <a:cubicBezTo>
                  <a:pt x="145430" y="-2"/>
                  <a:pt x="147966" y="258"/>
                  <a:pt x="150478" y="782"/>
                </a:cubicBezTo>
                <a:cubicBezTo>
                  <a:pt x="152990" y="1305"/>
                  <a:pt x="155431" y="2106"/>
                  <a:pt x="157799" y="3187"/>
                </a:cubicBezTo>
                <a:cubicBezTo>
                  <a:pt x="158381" y="3453"/>
                  <a:pt x="158876" y="3845"/>
                  <a:pt x="159283" y="4366"/>
                </a:cubicBezTo>
                <a:cubicBezTo>
                  <a:pt x="159689" y="4886"/>
                  <a:pt x="159960" y="5470"/>
                  <a:pt x="160096" y="6118"/>
                </a:cubicBezTo>
                <a:cubicBezTo>
                  <a:pt x="160351" y="7541"/>
                  <a:pt x="159968" y="8773"/>
                  <a:pt x="158948" y="9814"/>
                </a:cubicBezTo>
                <a:lnTo>
                  <a:pt x="152695" y="16059"/>
                </a:lnTo>
                <a:cubicBezTo>
                  <a:pt x="152111" y="16635"/>
                  <a:pt x="151462" y="17012"/>
                  <a:pt x="150750" y="17190"/>
                </a:cubicBezTo>
                <a:cubicBezTo>
                  <a:pt x="150037" y="17368"/>
                  <a:pt x="149325" y="17331"/>
                  <a:pt x="148612" y="17079"/>
                </a:cubicBezTo>
                <a:cubicBezTo>
                  <a:pt x="146698" y="16569"/>
                  <a:pt x="144784" y="16313"/>
                  <a:pt x="142870" y="16314"/>
                </a:cubicBezTo>
                <a:lnTo>
                  <a:pt x="36729" y="16314"/>
                </a:lnTo>
                <a:cubicBezTo>
                  <a:pt x="30965" y="16462"/>
                  <a:pt x="26159" y="18461"/>
                  <a:pt x="22310" y="22310"/>
                </a:cubicBezTo>
                <a:cubicBezTo>
                  <a:pt x="18461" y="26159"/>
                  <a:pt x="16462" y="30964"/>
                  <a:pt x="16313" y="36727"/>
                </a:cubicBezTo>
                <a:lnTo>
                  <a:pt x="16313" y="142865"/>
                </a:lnTo>
                <a:cubicBezTo>
                  <a:pt x="16462" y="148628"/>
                  <a:pt x="18461" y="153435"/>
                  <a:pt x="22310" y="157286"/>
                </a:cubicBezTo>
                <a:cubicBezTo>
                  <a:pt x="26159" y="161137"/>
                  <a:pt x="30965" y="163137"/>
                  <a:pt x="36729" y="163287"/>
                </a:cubicBezTo>
                <a:lnTo>
                  <a:pt x="142870" y="163287"/>
                </a:lnTo>
                <a:cubicBezTo>
                  <a:pt x="148634" y="163137"/>
                  <a:pt x="153440" y="161137"/>
                  <a:pt x="157289" y="157286"/>
                </a:cubicBezTo>
                <a:cubicBezTo>
                  <a:pt x="161138" y="153435"/>
                  <a:pt x="163137" y="148628"/>
                  <a:pt x="163286" y="142865"/>
                </a:cubicBezTo>
                <a:lnTo>
                  <a:pt x="163286" y="126801"/>
                </a:lnTo>
                <a:cubicBezTo>
                  <a:pt x="163286" y="126286"/>
                  <a:pt x="163382" y="125786"/>
                  <a:pt x="163573" y="125302"/>
                </a:cubicBezTo>
                <a:cubicBezTo>
                  <a:pt x="163764" y="124819"/>
                  <a:pt x="164051" y="124383"/>
                  <a:pt x="164433" y="123995"/>
                </a:cubicBezTo>
                <a:lnTo>
                  <a:pt x="172589" y="115829"/>
                </a:lnTo>
                <a:cubicBezTo>
                  <a:pt x="173237" y="115194"/>
                  <a:pt x="173949" y="114806"/>
                  <a:pt x="174724" y="114665"/>
                </a:cubicBezTo>
                <a:cubicBezTo>
                  <a:pt x="175499" y="114524"/>
                  <a:pt x="176274" y="114614"/>
                  <a:pt x="177050" y="114936"/>
                </a:cubicBezTo>
                <a:cubicBezTo>
                  <a:pt x="177825" y="115266"/>
                  <a:pt x="178441" y="115755"/>
                  <a:pt x="178898" y="116403"/>
                </a:cubicBezTo>
                <a:cubicBezTo>
                  <a:pt x="179354" y="117052"/>
                  <a:pt x="179588" y="117796"/>
                  <a:pt x="179599" y="118636"/>
                </a:cubicBezTo>
                <a:lnTo>
                  <a:pt x="179599" y="142865"/>
                </a:lnTo>
                <a:cubicBezTo>
                  <a:pt x="179521" y="149708"/>
                  <a:pt x="177850" y="155889"/>
                  <a:pt x="174585" y="161408"/>
                </a:cubicBezTo>
                <a:cubicBezTo>
                  <a:pt x="171320" y="166928"/>
                  <a:pt x="166928" y="171320"/>
                  <a:pt x="161409" y="174585"/>
                </a:cubicBezTo>
                <a:cubicBezTo>
                  <a:pt x="155890" y="177850"/>
                  <a:pt x="149711" y="179522"/>
                  <a:pt x="142870" y="179599"/>
                </a:cubicBezTo>
                <a:lnTo>
                  <a:pt x="36729" y="179599"/>
                </a:lnTo>
                <a:cubicBezTo>
                  <a:pt x="29888" y="179522"/>
                  <a:pt x="23708" y="177850"/>
                  <a:pt x="18189" y="174585"/>
                </a:cubicBezTo>
                <a:cubicBezTo>
                  <a:pt x="12670" y="171320"/>
                  <a:pt x="8279" y="166928"/>
                  <a:pt x="5014" y="161408"/>
                </a:cubicBezTo>
                <a:cubicBezTo>
                  <a:pt x="1749" y="155889"/>
                  <a:pt x="78" y="149708"/>
                  <a:pt x="0" y="142865"/>
                </a:cubicBezTo>
                <a:lnTo>
                  <a:pt x="0" y="36727"/>
                </a:lnTo>
                <a:cubicBezTo>
                  <a:pt x="78" y="29887"/>
                  <a:pt x="1749" y="23708"/>
                  <a:pt x="5014" y="18189"/>
                </a:cubicBezTo>
                <a:cubicBezTo>
                  <a:pt x="8279" y="12671"/>
                  <a:pt x="12670" y="8279"/>
                  <a:pt x="18189" y="5014"/>
                </a:cubicBezTo>
                <a:cubicBezTo>
                  <a:pt x="23708" y="1750"/>
                  <a:pt x="29888" y="79"/>
                  <a:pt x="36729" y="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900">
              <a:solidFill>
                <a:prstClr val="white"/>
              </a:solidFill>
            </a:endParaRPr>
          </a:p>
        </p:txBody>
      </p:sp>
      <p:sp>
        <p:nvSpPr>
          <p:cNvPr id="12" name="Oval 1"/>
          <p:cNvSpPr/>
          <p:nvPr/>
        </p:nvSpPr>
        <p:spPr>
          <a:xfrm>
            <a:off x="849732" y="3441607"/>
            <a:ext cx="828261" cy="828261"/>
          </a:xfrm>
          <a:prstGeom prst="ellipse">
            <a:avLst/>
          </a:prstGeom>
          <a:solidFill>
            <a:srgbClr val="6BBA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tr-TR">
              <a:solidFill>
                <a:prstClr val="white"/>
              </a:solidFill>
            </a:endParaRPr>
          </a:p>
        </p:txBody>
      </p:sp>
      <p:sp>
        <p:nvSpPr>
          <p:cNvPr id="13" name="Freeform: Shape 471"/>
          <p:cNvSpPr/>
          <p:nvPr/>
        </p:nvSpPr>
        <p:spPr>
          <a:xfrm>
            <a:off x="1124424" y="2257170"/>
            <a:ext cx="316877" cy="544667"/>
          </a:xfrm>
          <a:custGeom>
            <a:avLst/>
            <a:gdLst/>
            <a:ahLst/>
            <a:cxnLst/>
            <a:rect l="l" t="t" r="r" b="b"/>
            <a:pathLst>
              <a:path w="130612" h="224503">
                <a:moveTo>
                  <a:pt x="24476" y="61233"/>
                </a:moveTo>
                <a:lnTo>
                  <a:pt x="106135" y="61233"/>
                </a:lnTo>
                <a:cubicBezTo>
                  <a:pt x="113067" y="61408"/>
                  <a:pt x="118835" y="63799"/>
                  <a:pt x="123441" y="68405"/>
                </a:cubicBezTo>
                <a:cubicBezTo>
                  <a:pt x="128046" y="73011"/>
                  <a:pt x="130437" y="78780"/>
                  <a:pt x="130612" y="85714"/>
                </a:cubicBezTo>
                <a:lnTo>
                  <a:pt x="130612" y="138778"/>
                </a:lnTo>
                <a:cubicBezTo>
                  <a:pt x="130524" y="142246"/>
                  <a:pt x="129329" y="145132"/>
                  <a:pt x="127026" y="147436"/>
                </a:cubicBezTo>
                <a:cubicBezTo>
                  <a:pt x="124724" y="149740"/>
                  <a:pt x="121839" y="150936"/>
                  <a:pt x="118373" y="151024"/>
                </a:cubicBezTo>
                <a:cubicBezTo>
                  <a:pt x="114907" y="150936"/>
                  <a:pt x="112023" y="149740"/>
                  <a:pt x="109720" y="147436"/>
                </a:cubicBezTo>
                <a:cubicBezTo>
                  <a:pt x="107418" y="145132"/>
                  <a:pt x="106223" y="142246"/>
                  <a:pt x="106135" y="138778"/>
                </a:cubicBezTo>
                <a:lnTo>
                  <a:pt x="106135" y="93874"/>
                </a:lnTo>
                <a:lnTo>
                  <a:pt x="97955" y="93874"/>
                </a:lnTo>
                <a:lnTo>
                  <a:pt x="97955" y="210215"/>
                </a:lnTo>
                <a:cubicBezTo>
                  <a:pt x="97854" y="214270"/>
                  <a:pt x="96462" y="217640"/>
                  <a:pt x="93779" y="220324"/>
                </a:cubicBezTo>
                <a:cubicBezTo>
                  <a:pt x="91096" y="223009"/>
                  <a:pt x="87728" y="224401"/>
                  <a:pt x="83675" y="224503"/>
                </a:cubicBezTo>
                <a:cubicBezTo>
                  <a:pt x="79622" y="224401"/>
                  <a:pt x="76254" y="223009"/>
                  <a:pt x="73572" y="220324"/>
                </a:cubicBezTo>
                <a:cubicBezTo>
                  <a:pt x="70888" y="217640"/>
                  <a:pt x="69497" y="214270"/>
                  <a:pt x="69396" y="210215"/>
                </a:cubicBezTo>
                <a:lnTo>
                  <a:pt x="69396" y="151024"/>
                </a:lnTo>
                <a:lnTo>
                  <a:pt x="61215" y="151024"/>
                </a:lnTo>
                <a:lnTo>
                  <a:pt x="61215" y="210215"/>
                </a:lnTo>
                <a:cubicBezTo>
                  <a:pt x="61114" y="214270"/>
                  <a:pt x="59723" y="217640"/>
                  <a:pt x="57040" y="220324"/>
                </a:cubicBezTo>
                <a:cubicBezTo>
                  <a:pt x="54357" y="223009"/>
                  <a:pt x="50990" y="224401"/>
                  <a:pt x="46936" y="224503"/>
                </a:cubicBezTo>
                <a:cubicBezTo>
                  <a:pt x="42883" y="224401"/>
                  <a:pt x="39515" y="223009"/>
                  <a:pt x="36832" y="220324"/>
                </a:cubicBezTo>
                <a:cubicBezTo>
                  <a:pt x="34150" y="217640"/>
                  <a:pt x="32758" y="214270"/>
                  <a:pt x="32657" y="210215"/>
                </a:cubicBezTo>
                <a:lnTo>
                  <a:pt x="32657" y="93874"/>
                </a:lnTo>
                <a:lnTo>
                  <a:pt x="24476" y="93874"/>
                </a:lnTo>
                <a:lnTo>
                  <a:pt x="24476" y="138778"/>
                </a:lnTo>
                <a:cubicBezTo>
                  <a:pt x="24388" y="142246"/>
                  <a:pt x="23193" y="145132"/>
                  <a:pt x="20891" y="147436"/>
                </a:cubicBezTo>
                <a:cubicBezTo>
                  <a:pt x="18588" y="149740"/>
                  <a:pt x="15704" y="150936"/>
                  <a:pt x="12238" y="151024"/>
                </a:cubicBezTo>
                <a:cubicBezTo>
                  <a:pt x="8772" y="150936"/>
                  <a:pt x="5887" y="149740"/>
                  <a:pt x="3585" y="147436"/>
                </a:cubicBezTo>
                <a:cubicBezTo>
                  <a:pt x="1283" y="145132"/>
                  <a:pt x="87" y="142246"/>
                  <a:pt x="0" y="138778"/>
                </a:cubicBezTo>
                <a:lnTo>
                  <a:pt x="0" y="85714"/>
                </a:lnTo>
                <a:cubicBezTo>
                  <a:pt x="175" y="78780"/>
                  <a:pt x="2565" y="73011"/>
                  <a:pt x="7170" y="68405"/>
                </a:cubicBezTo>
                <a:cubicBezTo>
                  <a:pt x="11776" y="63799"/>
                  <a:pt x="17544" y="61408"/>
                  <a:pt x="24476" y="61233"/>
                </a:cubicBezTo>
                <a:close/>
                <a:moveTo>
                  <a:pt x="65306" y="0"/>
                </a:moveTo>
                <a:cubicBezTo>
                  <a:pt x="73417" y="202"/>
                  <a:pt x="80156" y="2988"/>
                  <a:pt x="85522" y="8356"/>
                </a:cubicBezTo>
                <a:cubicBezTo>
                  <a:pt x="90889" y="13724"/>
                  <a:pt x="93673" y="20464"/>
                  <a:pt x="93875" y="28576"/>
                </a:cubicBezTo>
                <a:cubicBezTo>
                  <a:pt x="93673" y="36687"/>
                  <a:pt x="90889" y="43426"/>
                  <a:pt x="85522" y="48795"/>
                </a:cubicBezTo>
                <a:cubicBezTo>
                  <a:pt x="80156" y="54163"/>
                  <a:pt x="73417" y="56948"/>
                  <a:pt x="65306" y="57150"/>
                </a:cubicBezTo>
                <a:cubicBezTo>
                  <a:pt x="57194" y="56948"/>
                  <a:pt x="50455" y="54163"/>
                  <a:pt x="45089" y="48795"/>
                </a:cubicBezTo>
                <a:cubicBezTo>
                  <a:pt x="39722" y="43426"/>
                  <a:pt x="36938" y="36687"/>
                  <a:pt x="36736" y="28576"/>
                </a:cubicBezTo>
                <a:cubicBezTo>
                  <a:pt x="36938" y="20464"/>
                  <a:pt x="39722" y="13724"/>
                  <a:pt x="45089" y="8356"/>
                </a:cubicBezTo>
                <a:cubicBezTo>
                  <a:pt x="50455" y="2988"/>
                  <a:pt x="57194" y="202"/>
                  <a:pt x="6530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900">
              <a:solidFill>
                <a:prstClr val="white"/>
              </a:solidFill>
            </a:endParaRPr>
          </a:p>
        </p:txBody>
      </p:sp>
      <p:sp>
        <p:nvSpPr>
          <p:cNvPr id="14" name="Pravokotnik 13"/>
          <p:cNvSpPr/>
          <p:nvPr/>
        </p:nvSpPr>
        <p:spPr>
          <a:xfrm>
            <a:off x="2020501" y="3394072"/>
            <a:ext cx="921944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sl-SI" b="1" dirty="0">
                <a:latin typeface="Century Gothic" panose="020B0502020202020204" pitchFamily="34" charset="0"/>
              </a:rPr>
              <a:t>Sposobnost priprave znanstvenih </a:t>
            </a:r>
            <a:r>
              <a:rPr lang="sl-SI" b="1" dirty="0" smtClean="0">
                <a:latin typeface="Century Gothic" panose="020B0502020202020204" pitchFamily="34" charset="0"/>
              </a:rPr>
              <a:t>utemeljitev</a:t>
            </a:r>
            <a:endParaRPr lang="en-US" b="1" dirty="0" smtClean="0">
              <a:latin typeface="Century Gothic" panose="020B0502020202020204" pitchFamily="34" charset="0"/>
            </a:endParaRPr>
          </a:p>
          <a:p>
            <a:pPr lvl="0"/>
            <a:r>
              <a:rPr lang="sl-SI" b="1" dirty="0" smtClean="0">
                <a:latin typeface="Century Gothic" panose="020B0502020202020204" pitchFamily="34" charset="0"/>
              </a:rPr>
              <a:t>in </a:t>
            </a:r>
            <a:r>
              <a:rPr lang="sl-SI" b="1" dirty="0">
                <a:latin typeface="Century Gothic" panose="020B0502020202020204" pitchFamily="34" charset="0"/>
              </a:rPr>
              <a:t>strokovnih usmeritev za </a:t>
            </a:r>
            <a:r>
              <a:rPr lang="sl-SI" b="1" dirty="0" err="1">
                <a:latin typeface="Century Gothic" panose="020B0502020202020204" pitchFamily="34" charset="0"/>
              </a:rPr>
              <a:t>bioklimatsko</a:t>
            </a:r>
            <a:r>
              <a:rPr lang="sl-SI" b="1" dirty="0">
                <a:latin typeface="Century Gothic" panose="020B0502020202020204" pitchFamily="34" charset="0"/>
              </a:rPr>
              <a:t> načrtovanje stavb </a:t>
            </a:r>
            <a:endParaRPr lang="en-US" b="1" dirty="0" smtClean="0">
              <a:latin typeface="Century Gothic" panose="020B0502020202020204" pitchFamily="34" charset="0"/>
            </a:endParaRPr>
          </a:p>
          <a:p>
            <a:pPr lvl="0"/>
            <a:r>
              <a:rPr lang="sl-SI" b="1" dirty="0" smtClean="0">
                <a:latin typeface="Century Gothic" panose="020B0502020202020204" pitchFamily="34" charset="0"/>
              </a:rPr>
              <a:t>ter </a:t>
            </a:r>
            <a:r>
              <a:rPr lang="sl-SI" b="1" dirty="0">
                <a:latin typeface="Century Gothic" panose="020B0502020202020204" pitchFamily="34" charset="0"/>
              </a:rPr>
              <a:t>oblikovanje ukrepov varovanja zdravja in okolja. </a:t>
            </a:r>
          </a:p>
        </p:txBody>
      </p:sp>
      <p:sp>
        <p:nvSpPr>
          <p:cNvPr id="15" name="Pravokotnik 14"/>
          <p:cNvSpPr/>
          <p:nvPr/>
        </p:nvSpPr>
        <p:spPr>
          <a:xfrm>
            <a:off x="1972079" y="4881609"/>
            <a:ext cx="80787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sl-SI" b="1" dirty="0">
                <a:latin typeface="Century Gothic" panose="020B0502020202020204" pitchFamily="34" charset="0"/>
              </a:rPr>
              <a:t>Sposobnost načrtovanja sonaravnih urbanističnih, arhitekturnih, gradbenotehničnih in tehnoloških rešitev za graditev in prenovo stavb.</a:t>
            </a:r>
          </a:p>
        </p:txBody>
      </p:sp>
      <p:sp>
        <p:nvSpPr>
          <p:cNvPr id="16" name="Pravokotnik 15"/>
          <p:cNvSpPr/>
          <p:nvPr/>
        </p:nvSpPr>
        <p:spPr>
          <a:xfrm>
            <a:off x="2015293" y="2206337"/>
            <a:ext cx="45569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sl-SI" b="1" dirty="0">
                <a:latin typeface="Century Gothic" panose="020B0502020202020204" pitchFamily="34" charset="0"/>
              </a:rPr>
              <a:t>Razvita profesionalna, etična, socialna in </a:t>
            </a:r>
            <a:r>
              <a:rPr lang="sl-SI" b="1" dirty="0" err="1">
                <a:latin typeface="Century Gothic" panose="020B0502020202020204" pitchFamily="34" charset="0"/>
              </a:rPr>
              <a:t>okoljska</a:t>
            </a:r>
            <a:r>
              <a:rPr lang="sl-SI" b="1" dirty="0">
                <a:latin typeface="Century Gothic" panose="020B0502020202020204" pitchFamily="34" charset="0"/>
              </a:rPr>
              <a:t> odgovornost.</a:t>
            </a:r>
          </a:p>
        </p:txBody>
      </p:sp>
      <p:sp>
        <p:nvSpPr>
          <p:cNvPr id="9" name="Freeform: Shape 592"/>
          <p:cNvSpPr/>
          <p:nvPr/>
        </p:nvSpPr>
        <p:spPr>
          <a:xfrm>
            <a:off x="954422" y="3633290"/>
            <a:ext cx="667298" cy="444895"/>
          </a:xfrm>
          <a:custGeom>
            <a:avLst/>
            <a:gdLst/>
            <a:ahLst/>
            <a:cxnLst/>
            <a:rect l="l" t="t" r="r" b="b"/>
            <a:pathLst>
              <a:path w="293899" h="195946">
                <a:moveTo>
                  <a:pt x="67607" y="90328"/>
                </a:moveTo>
                <a:lnTo>
                  <a:pt x="140826" y="113416"/>
                </a:lnTo>
                <a:cubicBezTo>
                  <a:pt x="142867" y="114033"/>
                  <a:pt x="144907" y="114330"/>
                  <a:pt x="146948" y="114309"/>
                </a:cubicBezTo>
                <a:cubicBezTo>
                  <a:pt x="148989" y="114330"/>
                  <a:pt x="151030" y="114033"/>
                  <a:pt x="153071" y="113416"/>
                </a:cubicBezTo>
                <a:lnTo>
                  <a:pt x="226290" y="90328"/>
                </a:lnTo>
                <a:lnTo>
                  <a:pt x="228586" y="130636"/>
                </a:lnTo>
                <a:cubicBezTo>
                  <a:pt x="228734" y="136702"/>
                  <a:pt x="225165" y="142188"/>
                  <a:pt x="217881" y="147096"/>
                </a:cubicBezTo>
                <a:cubicBezTo>
                  <a:pt x="210596" y="152004"/>
                  <a:pt x="200754" y="155912"/>
                  <a:pt x="188353" y="158822"/>
                </a:cubicBezTo>
                <a:cubicBezTo>
                  <a:pt x="175952" y="161731"/>
                  <a:pt x="162151" y="163221"/>
                  <a:pt x="146948" y="163291"/>
                </a:cubicBezTo>
                <a:cubicBezTo>
                  <a:pt x="131746" y="163221"/>
                  <a:pt x="117944" y="161731"/>
                  <a:pt x="105544" y="158822"/>
                </a:cubicBezTo>
                <a:cubicBezTo>
                  <a:pt x="93143" y="155912"/>
                  <a:pt x="83300" y="152004"/>
                  <a:pt x="76016" y="147096"/>
                </a:cubicBezTo>
                <a:cubicBezTo>
                  <a:pt x="68732" y="142188"/>
                  <a:pt x="65163" y="136702"/>
                  <a:pt x="65310" y="130636"/>
                </a:cubicBezTo>
                <a:close/>
                <a:moveTo>
                  <a:pt x="146948" y="4"/>
                </a:moveTo>
                <a:cubicBezTo>
                  <a:pt x="147310" y="-12"/>
                  <a:pt x="147735" y="35"/>
                  <a:pt x="148224" y="145"/>
                </a:cubicBezTo>
                <a:lnTo>
                  <a:pt x="291090" y="45046"/>
                </a:lnTo>
                <a:cubicBezTo>
                  <a:pt x="291933" y="45378"/>
                  <a:pt x="292608" y="45893"/>
                  <a:pt x="293116" y="46592"/>
                </a:cubicBezTo>
                <a:cubicBezTo>
                  <a:pt x="293624" y="47291"/>
                  <a:pt x="293885" y="48094"/>
                  <a:pt x="293899" y="49000"/>
                </a:cubicBezTo>
                <a:cubicBezTo>
                  <a:pt x="293885" y="49906"/>
                  <a:pt x="293624" y="50709"/>
                  <a:pt x="293116" y="51407"/>
                </a:cubicBezTo>
                <a:cubicBezTo>
                  <a:pt x="292608" y="52106"/>
                  <a:pt x="291933" y="52622"/>
                  <a:pt x="291090" y="52954"/>
                </a:cubicBezTo>
                <a:lnTo>
                  <a:pt x="148224" y="97854"/>
                </a:lnTo>
                <a:cubicBezTo>
                  <a:pt x="147735" y="97961"/>
                  <a:pt x="147310" y="98004"/>
                  <a:pt x="146948" y="97983"/>
                </a:cubicBezTo>
                <a:cubicBezTo>
                  <a:pt x="146587" y="98004"/>
                  <a:pt x="146162" y="97961"/>
                  <a:pt x="145673" y="97854"/>
                </a:cubicBezTo>
                <a:lnTo>
                  <a:pt x="62504" y="71577"/>
                </a:lnTo>
                <a:cubicBezTo>
                  <a:pt x="58829" y="74554"/>
                  <a:pt x="55815" y="79284"/>
                  <a:pt x="53464" y="85768"/>
                </a:cubicBezTo>
                <a:cubicBezTo>
                  <a:pt x="51112" y="92252"/>
                  <a:pt x="49661" y="99853"/>
                  <a:pt x="49110" y="108569"/>
                </a:cubicBezTo>
                <a:cubicBezTo>
                  <a:pt x="51566" y="110001"/>
                  <a:pt x="53511" y="111920"/>
                  <a:pt x="54946" y="114325"/>
                </a:cubicBezTo>
                <a:cubicBezTo>
                  <a:pt x="56381" y="116730"/>
                  <a:pt x="57115" y="119446"/>
                  <a:pt x="57147" y="122473"/>
                </a:cubicBezTo>
                <a:cubicBezTo>
                  <a:pt x="57117" y="125369"/>
                  <a:pt x="56442" y="127995"/>
                  <a:pt x="55122" y="130349"/>
                </a:cubicBezTo>
                <a:cubicBezTo>
                  <a:pt x="53801" y="132704"/>
                  <a:pt x="52010" y="134628"/>
                  <a:pt x="49748" y="136121"/>
                </a:cubicBezTo>
                <a:lnTo>
                  <a:pt x="57147" y="191354"/>
                </a:lnTo>
                <a:cubicBezTo>
                  <a:pt x="57208" y="191933"/>
                  <a:pt x="57149" y="192496"/>
                  <a:pt x="56971" y="193044"/>
                </a:cubicBezTo>
                <a:cubicBezTo>
                  <a:pt x="56793" y="193591"/>
                  <a:pt x="56511" y="194091"/>
                  <a:pt x="56126" y="194543"/>
                </a:cubicBezTo>
                <a:cubicBezTo>
                  <a:pt x="55736" y="194992"/>
                  <a:pt x="55273" y="195337"/>
                  <a:pt x="54739" y="195579"/>
                </a:cubicBezTo>
                <a:cubicBezTo>
                  <a:pt x="54205" y="195821"/>
                  <a:pt x="53647" y="195943"/>
                  <a:pt x="53065" y="195946"/>
                </a:cubicBezTo>
                <a:lnTo>
                  <a:pt x="28574" y="195946"/>
                </a:lnTo>
                <a:cubicBezTo>
                  <a:pt x="27991" y="195943"/>
                  <a:pt x="27433" y="195821"/>
                  <a:pt x="26899" y="195579"/>
                </a:cubicBezTo>
                <a:cubicBezTo>
                  <a:pt x="26365" y="195337"/>
                  <a:pt x="25903" y="194992"/>
                  <a:pt x="25512" y="194543"/>
                </a:cubicBezTo>
                <a:cubicBezTo>
                  <a:pt x="25127" y="194091"/>
                  <a:pt x="24845" y="193591"/>
                  <a:pt x="24667" y="193044"/>
                </a:cubicBezTo>
                <a:cubicBezTo>
                  <a:pt x="24489" y="192496"/>
                  <a:pt x="24430" y="191933"/>
                  <a:pt x="24492" y="191354"/>
                </a:cubicBezTo>
                <a:lnTo>
                  <a:pt x="31890" y="136121"/>
                </a:lnTo>
                <a:cubicBezTo>
                  <a:pt x="29629" y="134628"/>
                  <a:pt x="27837" y="132704"/>
                  <a:pt x="26517" y="130349"/>
                </a:cubicBezTo>
                <a:cubicBezTo>
                  <a:pt x="25196" y="127995"/>
                  <a:pt x="24521" y="125369"/>
                  <a:pt x="24492" y="122473"/>
                </a:cubicBezTo>
                <a:cubicBezTo>
                  <a:pt x="24534" y="119379"/>
                  <a:pt x="25310" y="116605"/>
                  <a:pt x="26819" y="114150"/>
                </a:cubicBezTo>
                <a:cubicBezTo>
                  <a:pt x="28329" y="111694"/>
                  <a:pt x="30317" y="109749"/>
                  <a:pt x="32783" y="108314"/>
                </a:cubicBezTo>
                <a:cubicBezTo>
                  <a:pt x="33144" y="100724"/>
                  <a:pt x="34335" y="93230"/>
                  <a:pt x="36355" y="85832"/>
                </a:cubicBezTo>
                <a:cubicBezTo>
                  <a:pt x="38374" y="78434"/>
                  <a:pt x="41351" y="71896"/>
                  <a:pt x="45284" y="66220"/>
                </a:cubicBezTo>
                <a:lnTo>
                  <a:pt x="2806" y="52954"/>
                </a:lnTo>
                <a:cubicBezTo>
                  <a:pt x="1964" y="52622"/>
                  <a:pt x="1289" y="52106"/>
                  <a:pt x="781" y="51407"/>
                </a:cubicBezTo>
                <a:cubicBezTo>
                  <a:pt x="274" y="50709"/>
                  <a:pt x="13" y="49906"/>
                  <a:pt x="0" y="49000"/>
                </a:cubicBezTo>
                <a:cubicBezTo>
                  <a:pt x="13" y="48094"/>
                  <a:pt x="274" y="47291"/>
                  <a:pt x="781" y="46592"/>
                </a:cubicBezTo>
                <a:cubicBezTo>
                  <a:pt x="1289" y="45893"/>
                  <a:pt x="1964" y="45378"/>
                  <a:pt x="2806" y="45046"/>
                </a:cubicBezTo>
                <a:lnTo>
                  <a:pt x="145673" y="145"/>
                </a:lnTo>
                <a:cubicBezTo>
                  <a:pt x="146162" y="35"/>
                  <a:pt x="146587" y="-12"/>
                  <a:pt x="146948" y="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9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5804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00">
        <p:push dir="u"/>
      </p:transition>
    </mc:Choice>
    <mc:Fallback xmlns="">
      <p:transition spd="slow" advTm="14000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4362667" y="-2769448"/>
            <a:ext cx="3610011" cy="5832870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23850" y="750106"/>
            <a:ext cx="10515600" cy="1325563"/>
          </a:xfrm>
        </p:spPr>
        <p:txBody>
          <a:bodyPr/>
          <a:lstStyle/>
          <a:p>
            <a:r>
              <a:rPr lang="sl-SI" b="1" dirty="0">
                <a:latin typeface="Century Gothic" panose="020B0502020202020204" pitchFamily="34" charset="0"/>
              </a:rPr>
              <a:t>EKIPA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1159308" y="2048924"/>
            <a:ext cx="5181600" cy="2990819"/>
          </a:xfrm>
        </p:spPr>
        <p:txBody>
          <a:bodyPr>
            <a:normAutofit fontScale="55000" lnSpcReduction="20000"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3200" b="1" dirty="0" err="1">
                <a:latin typeface="Century Gothic" panose="020B0502020202020204" pitchFamily="34" charset="0"/>
              </a:rPr>
              <a:t>Študentje</a:t>
            </a:r>
            <a:endParaRPr lang="en-US" sz="3200" b="1" dirty="0">
              <a:latin typeface="Century Gothic" panose="020B0502020202020204" pitchFamily="34" charset="0"/>
            </a:endParaRPr>
          </a:p>
          <a:p>
            <a:pPr>
              <a:spcBef>
                <a:spcPts val="0"/>
              </a:spcBef>
            </a:pPr>
            <a:endParaRPr lang="sl-SI" sz="1500" dirty="0"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sl-SI" dirty="0">
                <a:latin typeface="Century Gothic" panose="020B0502020202020204" pitchFamily="34" charset="0"/>
              </a:rPr>
              <a:t>Tina </a:t>
            </a:r>
            <a:r>
              <a:rPr lang="sl-SI" dirty="0" err="1">
                <a:latin typeface="Century Gothic" panose="020B0502020202020204" pitchFamily="34" charset="0"/>
              </a:rPr>
              <a:t>Šaula</a:t>
            </a:r>
            <a:r>
              <a:rPr lang="sl-SI" dirty="0">
                <a:latin typeface="Century Gothic" panose="020B0502020202020204" pitchFamily="34" charset="0"/>
              </a:rPr>
              <a:t> (Sanitarno inženirstvo, UL ZF)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sl-SI" dirty="0">
                <a:latin typeface="Century Gothic" panose="020B0502020202020204" pitchFamily="34" charset="0"/>
              </a:rPr>
              <a:t>Gorazd Levičnik (Sanitarno inženirstvo, UL ZF)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sl-SI" dirty="0" err="1">
                <a:latin typeface="Century Gothic" panose="020B0502020202020204" pitchFamily="34" charset="0"/>
              </a:rPr>
              <a:t>Anea</a:t>
            </a:r>
            <a:r>
              <a:rPr lang="sl-SI" dirty="0">
                <a:latin typeface="Century Gothic" panose="020B0502020202020204" pitchFamily="34" charset="0"/>
              </a:rPr>
              <a:t>  </a:t>
            </a:r>
            <a:r>
              <a:rPr lang="sl-SI" dirty="0" err="1">
                <a:latin typeface="Century Gothic" panose="020B0502020202020204" pitchFamily="34" charset="0"/>
              </a:rPr>
              <a:t>Arnuga</a:t>
            </a:r>
            <a:r>
              <a:rPr lang="sl-SI" dirty="0">
                <a:latin typeface="Century Gothic" panose="020B0502020202020204" pitchFamily="34" charset="0"/>
              </a:rPr>
              <a:t> Erjavec (Sanitarno inženirstvo, UL ZF)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sl-SI" dirty="0">
                <a:latin typeface="Century Gothic" panose="020B0502020202020204" pitchFamily="34" charset="0"/>
              </a:rPr>
              <a:t>Aljaž Bajc (Zdravstvena nega, UL ZF)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sl-SI" dirty="0">
                <a:latin typeface="Century Gothic" panose="020B0502020202020204" pitchFamily="34" charset="0"/>
              </a:rPr>
              <a:t>Valentina Rok (Zdravstvena nega, UL ZF)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sl-SI" dirty="0">
                <a:latin typeface="Century Gothic" panose="020B0502020202020204" pitchFamily="34" charset="0"/>
              </a:rPr>
              <a:t>Manca Šavs (Arhitektura, UL FA)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sl-SI" dirty="0">
                <a:latin typeface="Century Gothic" panose="020B0502020202020204" pitchFamily="34" charset="0"/>
              </a:rPr>
              <a:t>Andraž Kovačič (Stavbarstvo, UL FGG)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sl-SI" dirty="0">
                <a:latin typeface="Century Gothic" panose="020B0502020202020204" pitchFamily="34" charset="0"/>
              </a:rPr>
              <a:t>Taras Velikonja </a:t>
            </a:r>
            <a:r>
              <a:rPr lang="sl-SI" dirty="0" err="1">
                <a:latin typeface="Century Gothic" panose="020B0502020202020204" pitchFamily="34" charset="0"/>
              </a:rPr>
              <a:t>Grbac</a:t>
            </a:r>
            <a:r>
              <a:rPr lang="sl-SI" dirty="0">
                <a:latin typeface="Century Gothic" panose="020B0502020202020204" pitchFamily="34" charset="0"/>
              </a:rPr>
              <a:t> (Gradbeništvo, UL FGG)</a:t>
            </a:r>
          </a:p>
          <a:p>
            <a:pPr marL="0" indent="0">
              <a:buNone/>
            </a:pPr>
            <a:endParaRPr lang="en-US" sz="3200" dirty="0">
              <a:solidFill>
                <a:schemeClr val="accent3"/>
              </a:solidFill>
            </a:endParaRPr>
          </a:p>
          <a:p>
            <a:endParaRPr lang="sl-SI" dirty="0"/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6493308" y="2048924"/>
            <a:ext cx="5181600" cy="2800696"/>
          </a:xfrm>
        </p:spPr>
        <p:txBody>
          <a:bodyPr>
            <a:normAutofit fontScale="55000" lnSpcReduction="20000"/>
          </a:bodyPr>
          <a:lstStyle/>
          <a:p>
            <a:pPr marL="9525" indent="0">
              <a:buNone/>
            </a:pPr>
            <a:r>
              <a:rPr lang="en-US" b="1" dirty="0" err="1" smtClean="0">
                <a:latin typeface="Century Gothic" panose="020B0502020202020204" pitchFamily="34" charset="0"/>
              </a:rPr>
              <a:t>Mentorji</a:t>
            </a:r>
            <a:endParaRPr lang="en-US" b="1" dirty="0" smtClean="0">
              <a:latin typeface="Century Gothic" panose="020B0502020202020204" pitchFamily="34" charset="0"/>
            </a:endParaRPr>
          </a:p>
          <a:p>
            <a:pPr marL="9525" indent="0">
              <a:spcBef>
                <a:spcPts val="0"/>
              </a:spcBef>
              <a:buNone/>
            </a:pPr>
            <a:endParaRPr lang="sl-SI" sz="200" b="1" dirty="0">
              <a:latin typeface="Century Gothic" panose="020B0502020202020204" pitchFamily="34" charset="0"/>
            </a:endParaRPr>
          </a:p>
          <a:p>
            <a:pPr marL="266700" indent="-257175">
              <a:lnSpc>
                <a:spcPct val="120000"/>
              </a:lnSpc>
            </a:pPr>
            <a:r>
              <a:rPr lang="sl-SI" dirty="0">
                <a:latin typeface="Century Gothic" panose="020B0502020202020204" pitchFamily="34" charset="0"/>
              </a:rPr>
              <a:t>Nevenka Ferfila (UL ZF) </a:t>
            </a:r>
          </a:p>
          <a:p>
            <a:pPr marL="266700" indent="-257175">
              <a:lnSpc>
                <a:spcPct val="120000"/>
              </a:lnSpc>
            </a:pPr>
            <a:r>
              <a:rPr lang="sl-SI" dirty="0">
                <a:latin typeface="Century Gothic" panose="020B0502020202020204" pitchFamily="34" charset="0"/>
              </a:rPr>
              <a:t>Manca Pajnič (UL ZF) </a:t>
            </a:r>
          </a:p>
          <a:p>
            <a:pPr marL="266700" indent="-257175">
              <a:lnSpc>
                <a:spcPct val="120000"/>
              </a:lnSpc>
            </a:pPr>
            <a:r>
              <a:rPr lang="sl-SI" dirty="0">
                <a:latin typeface="Century Gothic" panose="020B0502020202020204" pitchFamily="34" charset="0"/>
              </a:rPr>
              <a:t>Mateja Dovjak (UL FGG) </a:t>
            </a:r>
          </a:p>
          <a:p>
            <a:pPr marL="266700" indent="-257175">
              <a:lnSpc>
                <a:spcPct val="120000"/>
              </a:lnSpc>
            </a:pPr>
            <a:r>
              <a:rPr lang="sl-SI" dirty="0">
                <a:latin typeface="Century Gothic" panose="020B0502020202020204" pitchFamily="34" charset="0"/>
              </a:rPr>
              <a:t>Tadej Glažar (UL FA) </a:t>
            </a:r>
          </a:p>
          <a:p>
            <a:pPr marL="266700" indent="-257175">
              <a:lnSpc>
                <a:spcPct val="120000"/>
              </a:lnSpc>
            </a:pPr>
            <a:r>
              <a:rPr lang="sl-SI" dirty="0">
                <a:latin typeface="Century Gothic" panose="020B0502020202020204" pitchFamily="34" charset="0"/>
              </a:rPr>
              <a:t>Gašper Osolnik (VG5, gradnja, inženiring, svetovanje, </a:t>
            </a:r>
            <a:r>
              <a:rPr lang="sl-SI" dirty="0" err="1">
                <a:latin typeface="Century Gothic" panose="020B0502020202020204" pitchFamily="34" charset="0"/>
              </a:rPr>
              <a:t>d.o.o</a:t>
            </a:r>
            <a:r>
              <a:rPr lang="sl-SI" dirty="0">
                <a:latin typeface="Century Gothic" panose="020B0502020202020204" pitchFamily="34" charset="0"/>
              </a:rPr>
              <a:t>.)</a:t>
            </a:r>
          </a:p>
          <a:p>
            <a:pPr marL="266700" indent="-257175">
              <a:lnSpc>
                <a:spcPct val="120000"/>
              </a:lnSpc>
            </a:pPr>
            <a:r>
              <a:rPr lang="sl-SI" dirty="0">
                <a:latin typeface="Century Gothic" panose="020B0502020202020204" pitchFamily="34" charset="0"/>
              </a:rPr>
              <a:t>Mateja Mlinarič (Gerontološko društvo Slovenije)</a:t>
            </a:r>
            <a:endParaRPr lang="en-US" dirty="0">
              <a:latin typeface="Century Gothic" panose="020B0502020202020204" pitchFamily="34" charset="0"/>
            </a:endParaRPr>
          </a:p>
          <a:p>
            <a:endParaRPr lang="sl-SI" dirty="0"/>
          </a:p>
        </p:txBody>
      </p:sp>
      <p:sp>
        <p:nvSpPr>
          <p:cNvPr id="7" name="Pravokotnik 6"/>
          <p:cNvSpPr/>
          <p:nvPr/>
        </p:nvSpPr>
        <p:spPr>
          <a:xfrm>
            <a:off x="1001162" y="6119513"/>
            <a:ext cx="1016097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l-SI" sz="1400" b="1" dirty="0">
                <a:solidFill>
                  <a:schemeClr val="accent3"/>
                </a:solidFill>
                <a:latin typeface="Century Gothic" panose="020B0502020202020204" pitchFamily="34" charset="0"/>
              </a:rPr>
              <a:t>Zahvala Tehnično vzdrževalnemu sektorju UKC Ljubljana</a:t>
            </a:r>
            <a:r>
              <a:rPr lang="en-US" sz="1400" b="1" dirty="0">
                <a:solidFill>
                  <a:schemeClr val="accent3"/>
                </a:solidFill>
                <a:latin typeface="Century Gothic" panose="020B0502020202020204" pitchFamily="34" charset="0"/>
              </a:rPr>
              <a:t> </a:t>
            </a:r>
            <a:r>
              <a:rPr lang="en-US" sz="1400" b="1" dirty="0" err="1">
                <a:solidFill>
                  <a:schemeClr val="accent3"/>
                </a:solidFill>
                <a:latin typeface="Century Gothic" panose="020B0502020202020204" pitchFamily="34" charset="0"/>
              </a:rPr>
              <a:t>ter</a:t>
            </a:r>
            <a:r>
              <a:rPr lang="en-US" sz="1400" b="1" dirty="0">
                <a:solidFill>
                  <a:schemeClr val="accent3"/>
                </a:solidFill>
                <a:latin typeface="Century Gothic" panose="020B0502020202020204" pitchFamily="34" charset="0"/>
              </a:rPr>
              <a:t> </a:t>
            </a:r>
            <a:r>
              <a:rPr lang="en-US" sz="1400" b="1" dirty="0" err="1">
                <a:solidFill>
                  <a:schemeClr val="accent3"/>
                </a:solidFill>
                <a:latin typeface="Century Gothic" panose="020B0502020202020204" pitchFamily="34" charset="0"/>
              </a:rPr>
              <a:t>gospodu</a:t>
            </a:r>
            <a:r>
              <a:rPr lang="en-US" sz="1400" b="1" dirty="0">
                <a:solidFill>
                  <a:schemeClr val="accent3"/>
                </a:solidFill>
                <a:latin typeface="Century Gothic" panose="020B0502020202020204" pitchFamily="34" charset="0"/>
              </a:rPr>
              <a:t> </a:t>
            </a:r>
            <a:r>
              <a:rPr lang="en-US" sz="1400" b="1" dirty="0" err="1">
                <a:solidFill>
                  <a:schemeClr val="accent3"/>
                </a:solidFill>
                <a:latin typeface="Century Gothic" panose="020B0502020202020204" pitchFamily="34" charset="0"/>
              </a:rPr>
              <a:t>Martinu</a:t>
            </a:r>
            <a:r>
              <a:rPr lang="en-US" sz="1400" b="1" dirty="0">
                <a:solidFill>
                  <a:schemeClr val="accent3"/>
                </a:solidFill>
                <a:latin typeface="Century Gothic" panose="020B0502020202020204" pitchFamily="34" charset="0"/>
              </a:rPr>
              <a:t> </a:t>
            </a:r>
            <a:r>
              <a:rPr lang="en-US" sz="1400" b="1" dirty="0" err="1" smtClean="0">
                <a:solidFill>
                  <a:schemeClr val="accent3"/>
                </a:solidFill>
                <a:latin typeface="Century Gothic" panose="020B0502020202020204" pitchFamily="34" charset="0"/>
              </a:rPr>
              <a:t>Jurjeviču</a:t>
            </a:r>
            <a:r>
              <a:rPr lang="en-US" sz="1400" b="1" dirty="0" smtClean="0">
                <a:solidFill>
                  <a:schemeClr val="accent3"/>
                </a:solidFill>
                <a:latin typeface="Century Gothic" panose="020B0502020202020204" pitchFamily="34" charset="0"/>
              </a:rPr>
              <a:t>.</a:t>
            </a:r>
            <a:endParaRPr lang="sl-SI" sz="1400" b="1" dirty="0">
              <a:solidFill>
                <a:schemeClr val="accent3"/>
              </a:solidFill>
              <a:latin typeface="Century Gothic" panose="020B0502020202020204" pitchFamily="34" charset="0"/>
            </a:endParaRPr>
          </a:p>
        </p:txBody>
      </p:sp>
      <p:pic>
        <p:nvPicPr>
          <p:cNvPr id="9" name="Picture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3277" y="5143370"/>
            <a:ext cx="1294993" cy="616456"/>
          </a:xfrm>
          <a:prstGeom prst="rect">
            <a:avLst/>
          </a:prstGeom>
        </p:spPr>
      </p:pic>
      <p:pic>
        <p:nvPicPr>
          <p:cNvPr id="10" name="Picture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016" y="5043484"/>
            <a:ext cx="7623054" cy="816228"/>
          </a:xfrm>
          <a:prstGeom prst="rect">
            <a:avLst/>
          </a:prstGeom>
        </p:spPr>
      </p:pic>
      <p:pic>
        <p:nvPicPr>
          <p:cNvPr id="11" name="Picture 2" descr="logo_transparen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2684" y="5236307"/>
            <a:ext cx="1492586" cy="510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7737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000">
        <p:push dir="u"/>
      </p:transition>
    </mc:Choice>
    <mc:Fallback xmlns="">
      <p:transition spd="slow" advTm="17000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6197D16-FE75-4A0E-A0C9-28C0F04A43D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557022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A8FCEC6-4B30-4FF2-8B32-504BEAEA3A1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716" b="9820"/>
          <a:stretch>
            <a:fillRect/>
          </a:stretch>
        </p:blipFill>
        <p:spPr>
          <a:xfrm>
            <a:off x="0" y="3808676"/>
            <a:ext cx="12192000" cy="3049325"/>
          </a:xfrm>
          <a:custGeom>
            <a:avLst/>
            <a:gdLst>
              <a:gd name="connsiteX0" fmla="*/ 0 w 12192000"/>
              <a:gd name="connsiteY0" fmla="*/ 0 h 3049325"/>
              <a:gd name="connsiteX1" fmla="*/ 12192000 w 12192000"/>
              <a:gd name="connsiteY1" fmla="*/ 0 h 3049325"/>
              <a:gd name="connsiteX2" fmla="*/ 12192000 w 12192000"/>
              <a:gd name="connsiteY2" fmla="*/ 3049325 h 3049325"/>
              <a:gd name="connsiteX3" fmla="*/ 0 w 12192000"/>
              <a:gd name="connsiteY3" fmla="*/ 3049325 h 3049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049325">
                <a:moveTo>
                  <a:pt x="0" y="0"/>
                </a:moveTo>
                <a:lnTo>
                  <a:pt x="12192000" y="0"/>
                </a:lnTo>
                <a:lnTo>
                  <a:pt x="12192000" y="3049325"/>
                </a:lnTo>
                <a:lnTo>
                  <a:pt x="0" y="3049325"/>
                </a:lnTo>
                <a:close/>
              </a:path>
            </a:pathLst>
          </a:custGeom>
        </p:spPr>
      </p:pic>
      <p:sp>
        <p:nvSpPr>
          <p:cNvPr id="5" name="Označba mesta vsebine 2"/>
          <p:cNvSpPr>
            <a:spLocks noGrp="1"/>
          </p:cNvSpPr>
          <p:nvPr>
            <p:ph idx="1"/>
          </p:nvPr>
        </p:nvSpPr>
        <p:spPr>
          <a:xfrm>
            <a:off x="2153972" y="1618715"/>
            <a:ext cx="9450355" cy="2500702"/>
          </a:xfrm>
        </p:spPr>
        <p:txBody>
          <a:bodyPr/>
          <a:lstStyle/>
          <a:p>
            <a:pPr marL="0" indent="0">
              <a:buNone/>
            </a:pPr>
            <a:r>
              <a:rPr lang="sl-SI" sz="3200" dirty="0">
                <a:solidFill>
                  <a:schemeClr val="bg1"/>
                </a:solidFill>
                <a:latin typeface="Century Gothic" panose="020B0502020202020204" pitchFamily="34" charset="0"/>
              </a:rPr>
              <a:t>Spomni me, kateri dan in leto je danes …</a:t>
            </a:r>
          </a:p>
          <a:p>
            <a:pPr marL="0" indent="0">
              <a:buNone/>
            </a:pPr>
            <a:r>
              <a:rPr lang="sl-SI" dirty="0">
                <a:solidFill>
                  <a:schemeClr val="bg1"/>
                </a:solidFill>
                <a:latin typeface="Century Gothic" panose="020B0502020202020204" pitchFamily="34" charset="0"/>
              </a:rPr>
              <a:t>(ZAZ, 2015)</a:t>
            </a:r>
          </a:p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936702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>
        <p:push dir="u"/>
      </p:transition>
    </mc:Choice>
    <mc:Fallback xmlns="">
      <p:transition spd="slow" advTm="10000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423861" y="568624"/>
            <a:ext cx="11344275" cy="1181100"/>
          </a:xfrm>
        </p:spPr>
        <p:txBody>
          <a:bodyPr>
            <a:normAutofit/>
          </a:bodyPr>
          <a:lstStyle/>
          <a:p>
            <a:r>
              <a:rPr lang="sl-SI" sz="2300" b="1" dirty="0">
                <a:latin typeface="Century Gothic" panose="020B0502020202020204" pitchFamily="34" charset="0"/>
              </a:rPr>
              <a:t>Po kreativni poti do znanja 2017–2020</a:t>
            </a:r>
            <a:r>
              <a:rPr lang="sl-SI" sz="2300" b="1" dirty="0">
                <a:latin typeface="Arial Narrow" panose="020B0606020202030204" pitchFamily="34" charset="0"/>
              </a:rPr>
              <a:t/>
            </a:r>
            <a:br>
              <a:rPr lang="sl-SI" sz="2300" b="1" dirty="0">
                <a:latin typeface="Arial Narrow" panose="020B0606020202030204" pitchFamily="34" charset="0"/>
              </a:rPr>
            </a:br>
            <a:r>
              <a:rPr lang="sl-SI" sz="1700" dirty="0"/>
              <a:t> 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2006221" y="5936963"/>
            <a:ext cx="8303189" cy="1041020"/>
          </a:xfrm>
        </p:spPr>
        <p:txBody>
          <a:bodyPr>
            <a:normAutofit/>
          </a:bodyPr>
          <a:lstStyle/>
          <a:p>
            <a:r>
              <a:rPr lang="sl-SI" sz="1400" b="1" dirty="0" smtClean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rPr>
              <a:t>Naložbo </a:t>
            </a:r>
            <a:r>
              <a:rPr lang="sl-SI" sz="1400" b="1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rPr>
              <a:t>sofinancirata Republika Slovenija in Evropska unija iz Evropskega socialnega sklada </a:t>
            </a:r>
          </a:p>
        </p:txBody>
      </p:sp>
      <p:sp>
        <p:nvSpPr>
          <p:cNvPr id="4" name="Google Shape;167;p60"/>
          <p:cNvSpPr/>
          <p:nvPr/>
        </p:nvSpPr>
        <p:spPr>
          <a:xfrm rot="5400000">
            <a:off x="2666999" y="-2667001"/>
            <a:ext cx="6858001" cy="12192000"/>
          </a:xfrm>
          <a:custGeom>
            <a:avLst/>
            <a:gdLst/>
            <a:ahLst/>
            <a:cxnLst/>
            <a:rect l="l" t="t" r="r" b="b"/>
            <a:pathLst>
              <a:path w="13716002" h="24384000" extrusionOk="0">
                <a:moveTo>
                  <a:pt x="410819" y="23973183"/>
                </a:moveTo>
                <a:lnTo>
                  <a:pt x="13305184" y="23973183"/>
                </a:lnTo>
                <a:lnTo>
                  <a:pt x="13305185" y="410816"/>
                </a:lnTo>
                <a:lnTo>
                  <a:pt x="410819" y="410816"/>
                </a:lnTo>
                <a:close/>
                <a:moveTo>
                  <a:pt x="0" y="24384000"/>
                </a:moveTo>
                <a:lnTo>
                  <a:pt x="0" y="23973183"/>
                </a:lnTo>
                <a:lnTo>
                  <a:pt x="2" y="23973183"/>
                </a:lnTo>
                <a:lnTo>
                  <a:pt x="2" y="410816"/>
                </a:lnTo>
                <a:lnTo>
                  <a:pt x="1" y="410816"/>
                </a:lnTo>
                <a:lnTo>
                  <a:pt x="1" y="0"/>
                </a:lnTo>
                <a:lnTo>
                  <a:pt x="2" y="0"/>
                </a:lnTo>
                <a:lnTo>
                  <a:pt x="410819" y="0"/>
                </a:lnTo>
                <a:lnTo>
                  <a:pt x="13305185" y="0"/>
                </a:lnTo>
                <a:lnTo>
                  <a:pt x="13716000" y="0"/>
                </a:lnTo>
                <a:lnTo>
                  <a:pt x="13716002" y="0"/>
                </a:lnTo>
                <a:lnTo>
                  <a:pt x="13716001" y="24383998"/>
                </a:lnTo>
                <a:lnTo>
                  <a:pt x="13715999" y="24383998"/>
                </a:lnTo>
                <a:lnTo>
                  <a:pt x="13715999" y="24384000"/>
                </a:lnTo>
                <a:close/>
              </a:path>
            </a:pathLst>
          </a:custGeom>
          <a:solidFill>
            <a:srgbClr val="CC3300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2208" y="4973258"/>
            <a:ext cx="1294993" cy="616456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947" y="4873372"/>
            <a:ext cx="7623054" cy="816228"/>
          </a:xfrm>
          <a:prstGeom prst="rect">
            <a:avLst/>
          </a:prstGeom>
        </p:spPr>
      </p:pic>
      <p:pic>
        <p:nvPicPr>
          <p:cNvPr id="1026" name="Picture 2" descr="logo_transparen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1615" y="5066195"/>
            <a:ext cx="1492586" cy="510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600060" y="2342048"/>
            <a:ext cx="8991740" cy="1492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5600" b="1" dirty="0">
                <a:latin typeface="Century Gothic" panose="020B0502020202020204" pitchFamily="34" charset="0"/>
              </a:rPr>
              <a:t>RENESANSA STARE DAME</a:t>
            </a:r>
          </a:p>
          <a:p>
            <a:pPr algn="ctr"/>
            <a:endParaRPr lang="sl-SI" sz="500" b="1" dirty="0">
              <a:latin typeface="Century Gothic" panose="020B0502020202020204" pitchFamily="34" charset="0"/>
            </a:endParaRPr>
          </a:p>
          <a:p>
            <a:pPr algn="ctr"/>
            <a:r>
              <a:rPr lang="sl-SI" sz="1500" b="1" dirty="0">
                <a:latin typeface="Century Gothic" panose="020B0502020202020204" pitchFamily="34" charset="0"/>
              </a:rPr>
              <a:t>Projektno delo z gospodarstvom in negospodarstvom v lokalnem in regionalnem okolju</a:t>
            </a:r>
            <a:r>
              <a:rPr lang="sl-SI" sz="1500" b="1" dirty="0">
                <a:latin typeface="Arial Narrow" panose="020B0606020202030204" pitchFamily="34" charset="0"/>
              </a:rPr>
              <a:t/>
            </a:r>
            <a:br>
              <a:rPr lang="sl-SI" sz="1500" b="1" dirty="0">
                <a:latin typeface="Arial Narrow" panose="020B0606020202030204" pitchFamily="34" charset="0"/>
              </a:rPr>
            </a:br>
            <a:endParaRPr lang="sl-SI" sz="1500" b="1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1140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000">
        <p:push dir="u"/>
      </p:transition>
    </mc:Choice>
    <mc:Fallback xmlns="">
      <p:transition spd="slow" advTm="120000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532480"/>
            <a:ext cx="12192001" cy="21382671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sz="3600" dirty="0" smtClean="0">
                <a:ln w="3175">
                  <a:solidFill>
                    <a:schemeClr val="tx1"/>
                  </a:solidFill>
                </a:ln>
                <a:latin typeface="Century Gothic" panose="020B0502020202020204" pitchFamily="34" charset="0"/>
              </a:rPr>
              <a:t>ČE KDAJ POZABIM  (Si </a:t>
            </a:r>
            <a:r>
              <a:rPr lang="sl-SI" sz="3600" dirty="0" err="1" smtClean="0">
                <a:ln w="3175">
                  <a:solidFill>
                    <a:schemeClr val="tx1"/>
                  </a:solidFill>
                </a:ln>
                <a:latin typeface="Century Gothic" panose="020B0502020202020204" pitchFamily="34" charset="0"/>
              </a:rPr>
              <a:t>jamais</a:t>
            </a:r>
            <a:r>
              <a:rPr lang="sl-SI" sz="3600" dirty="0" smtClean="0">
                <a:ln w="3175">
                  <a:solidFill>
                    <a:schemeClr val="tx1"/>
                  </a:solidFill>
                </a:ln>
                <a:latin typeface="Century Gothic" panose="020B0502020202020204" pitchFamily="34" charset="0"/>
              </a:rPr>
              <a:t> j'</a:t>
            </a:r>
            <a:r>
              <a:rPr lang="sl-SI" sz="3600" dirty="0" err="1" smtClean="0">
                <a:ln w="3175">
                  <a:solidFill>
                    <a:schemeClr val="tx1"/>
                  </a:solidFill>
                </a:ln>
                <a:latin typeface="Century Gothic" panose="020B0502020202020204" pitchFamily="34" charset="0"/>
              </a:rPr>
              <a:t>oublie</a:t>
            </a:r>
            <a:r>
              <a:rPr lang="sl-SI" sz="3600" dirty="0" smtClean="0">
                <a:ln w="3175">
                  <a:solidFill>
                    <a:schemeClr val="tx1"/>
                  </a:solidFill>
                </a:ln>
                <a:latin typeface="Century Gothic" panose="020B0502020202020204" pitchFamily="34" charset="0"/>
              </a:rPr>
              <a:t>)</a:t>
            </a:r>
            <a:br>
              <a:rPr lang="sl-SI" sz="3600" dirty="0" smtClean="0">
                <a:ln w="3175">
                  <a:solidFill>
                    <a:schemeClr val="tx1"/>
                  </a:solidFill>
                </a:ln>
                <a:latin typeface="Century Gothic" panose="020B0502020202020204" pitchFamily="34" charset="0"/>
              </a:rPr>
            </a:br>
            <a:r>
              <a:rPr lang="sl-SI" sz="2800" dirty="0" smtClean="0">
                <a:ln w="3175">
                  <a:solidFill>
                    <a:schemeClr val="tx1"/>
                  </a:solidFill>
                </a:ln>
                <a:latin typeface="Century Gothic" panose="020B0502020202020204" pitchFamily="34" charset="0"/>
              </a:rPr>
              <a:t>(ZAZ, 2015)</a:t>
            </a:r>
            <a:endParaRPr lang="sl-SI" sz="2800" dirty="0">
              <a:ln w="3175">
                <a:solidFill>
                  <a:schemeClr val="tx1"/>
                </a:solidFill>
              </a:ln>
              <a:latin typeface="Century Gothic" panose="020B0502020202020204" pitchFamily="34" charset="0"/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807028" y="2276614"/>
            <a:ext cx="10515600" cy="4293572"/>
          </a:xfrm>
        </p:spPr>
        <p:txBody>
          <a:bodyPr/>
          <a:lstStyle/>
          <a:p>
            <a:pPr marL="0" indent="0">
              <a:buNone/>
            </a:pPr>
            <a:r>
              <a:rPr lang="sl-SI" dirty="0" smtClean="0">
                <a:ln w="3175">
                  <a:solidFill>
                    <a:schemeClr val="tx1"/>
                  </a:solidFill>
                </a:ln>
                <a:latin typeface="Century Gothic" panose="020B0502020202020204" pitchFamily="34" charset="0"/>
              </a:rPr>
              <a:t>Spomni </a:t>
            </a:r>
            <a:r>
              <a:rPr lang="sl-SI" dirty="0">
                <a:ln w="3175">
                  <a:solidFill>
                    <a:schemeClr val="tx1"/>
                  </a:solidFill>
                </a:ln>
                <a:latin typeface="Century Gothic" panose="020B0502020202020204" pitchFamily="34" charset="0"/>
              </a:rPr>
              <a:t>me, kateri dan in leto je danes,</a:t>
            </a:r>
          </a:p>
          <a:p>
            <a:pPr marL="0" indent="0">
              <a:buNone/>
            </a:pPr>
            <a:r>
              <a:rPr lang="sl-SI" dirty="0">
                <a:ln w="3175">
                  <a:solidFill>
                    <a:schemeClr val="tx1"/>
                  </a:solidFill>
                </a:ln>
                <a:latin typeface="Century Gothic" panose="020B0502020202020204" pitchFamily="34" charset="0"/>
              </a:rPr>
              <a:t>spomni me na čas, ki je minil,</a:t>
            </a:r>
          </a:p>
          <a:p>
            <a:pPr marL="0" indent="0">
              <a:buNone/>
            </a:pPr>
            <a:r>
              <a:rPr lang="sl-SI" dirty="0">
                <a:ln w="3175">
                  <a:solidFill>
                    <a:schemeClr val="tx1"/>
                  </a:solidFill>
                </a:ln>
                <a:latin typeface="Century Gothic" panose="020B0502020202020204" pitchFamily="34" charset="0"/>
              </a:rPr>
              <a:t>in če </a:t>
            </a:r>
            <a:r>
              <a:rPr lang="sl-SI" dirty="0" smtClean="0">
                <a:ln w="3175">
                  <a:solidFill>
                    <a:schemeClr val="tx1"/>
                  </a:solidFill>
                </a:ln>
                <a:latin typeface="Century Gothic" panose="020B0502020202020204" pitchFamily="34" charset="0"/>
              </a:rPr>
              <a:t>vse sem pozabila</a:t>
            </a:r>
            <a:r>
              <a:rPr lang="sl-SI" dirty="0">
                <a:ln w="3175">
                  <a:solidFill>
                    <a:schemeClr val="tx1"/>
                  </a:solidFill>
                </a:ln>
                <a:latin typeface="Century Gothic" panose="020B0502020202020204" pitchFamily="34" charset="0"/>
              </a:rPr>
              <a:t>,</a:t>
            </a:r>
          </a:p>
          <a:p>
            <a:pPr marL="0" indent="0">
              <a:buNone/>
            </a:pPr>
            <a:r>
              <a:rPr lang="sl-SI" dirty="0">
                <a:ln w="3175">
                  <a:solidFill>
                    <a:schemeClr val="tx1"/>
                  </a:solidFill>
                </a:ln>
                <a:latin typeface="Century Gothic" panose="020B0502020202020204" pitchFamily="34" charset="0"/>
              </a:rPr>
              <a:t>le ti me lahko vrneš v </a:t>
            </a:r>
            <a:r>
              <a:rPr lang="sl-SI" dirty="0" smtClean="0">
                <a:ln w="3175">
                  <a:solidFill>
                    <a:schemeClr val="tx1"/>
                  </a:solidFill>
                </a:ln>
                <a:latin typeface="Century Gothic" panose="020B0502020202020204" pitchFamily="34" charset="0"/>
              </a:rPr>
              <a:t>življenje…</a:t>
            </a:r>
            <a:endParaRPr lang="sl-SI" dirty="0">
              <a:ln w="3175">
                <a:solidFill>
                  <a:schemeClr val="tx1"/>
                </a:solidFill>
              </a:ln>
              <a:latin typeface="Century Gothic" panose="020B0502020202020204" pitchFamily="34" charset="0"/>
            </a:endParaRPr>
          </a:p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479706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00">
        <p:push dir="u"/>
      </p:transition>
    </mc:Choice>
    <mc:Fallback xmlns="">
      <p:transition spd="slow" advTm="12000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b="1" dirty="0">
                <a:latin typeface="Century Gothic" panose="020B0502020202020204" pitchFamily="34" charset="0"/>
                <a:cs typeface="Arial Narrow"/>
              </a:rPr>
              <a:t>ZGODOVINA STAVBE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53329"/>
            <a:ext cx="10515600" cy="2783841"/>
          </a:xfrm>
        </p:spPr>
        <p:txBody>
          <a:bodyPr/>
          <a:lstStyle/>
          <a:p>
            <a:pPr marL="0" indent="0">
              <a:buNone/>
            </a:pPr>
            <a:r>
              <a:rPr lang="sl-SI" sz="2400" b="1" dirty="0">
                <a:latin typeface="Century Gothic" panose="020B0502020202020204" pitchFamily="34" charset="0"/>
                <a:cs typeface="Arial Narrow"/>
              </a:rPr>
              <a:t>Arhitekt: Tone Bokal</a:t>
            </a:r>
          </a:p>
          <a:p>
            <a:endParaRPr lang="sl-SI" dirty="0">
              <a:latin typeface="Arial Narrow"/>
              <a:cs typeface="Arial Narrow"/>
            </a:endParaRPr>
          </a:p>
        </p:txBody>
      </p:sp>
      <p:sp>
        <p:nvSpPr>
          <p:cNvPr id="4" name="Google Shape;167;p60"/>
          <p:cNvSpPr/>
          <p:nvPr/>
        </p:nvSpPr>
        <p:spPr>
          <a:xfrm rot="5400000">
            <a:off x="2666999" y="-2667001"/>
            <a:ext cx="6858001" cy="12192000"/>
          </a:xfrm>
          <a:custGeom>
            <a:avLst/>
            <a:gdLst/>
            <a:ahLst/>
            <a:cxnLst/>
            <a:rect l="l" t="t" r="r" b="b"/>
            <a:pathLst>
              <a:path w="13716002" h="24384000" extrusionOk="0">
                <a:moveTo>
                  <a:pt x="410819" y="23973183"/>
                </a:moveTo>
                <a:lnTo>
                  <a:pt x="13305184" y="23973183"/>
                </a:lnTo>
                <a:lnTo>
                  <a:pt x="13305185" y="410816"/>
                </a:lnTo>
                <a:lnTo>
                  <a:pt x="410819" y="410816"/>
                </a:lnTo>
                <a:close/>
                <a:moveTo>
                  <a:pt x="0" y="24384000"/>
                </a:moveTo>
                <a:lnTo>
                  <a:pt x="0" y="23973183"/>
                </a:lnTo>
                <a:lnTo>
                  <a:pt x="2" y="23973183"/>
                </a:lnTo>
                <a:lnTo>
                  <a:pt x="2" y="410816"/>
                </a:lnTo>
                <a:lnTo>
                  <a:pt x="1" y="410816"/>
                </a:lnTo>
                <a:lnTo>
                  <a:pt x="1" y="0"/>
                </a:lnTo>
                <a:lnTo>
                  <a:pt x="2" y="0"/>
                </a:lnTo>
                <a:lnTo>
                  <a:pt x="410819" y="0"/>
                </a:lnTo>
                <a:lnTo>
                  <a:pt x="13305185" y="0"/>
                </a:lnTo>
                <a:lnTo>
                  <a:pt x="13716000" y="0"/>
                </a:lnTo>
                <a:lnTo>
                  <a:pt x="13716002" y="0"/>
                </a:lnTo>
                <a:lnTo>
                  <a:pt x="13716001" y="24383998"/>
                </a:lnTo>
                <a:lnTo>
                  <a:pt x="13715999" y="24383998"/>
                </a:lnTo>
                <a:lnTo>
                  <a:pt x="13715999" y="24384000"/>
                </a:lnTo>
                <a:close/>
              </a:path>
            </a:pathLst>
          </a:custGeom>
          <a:solidFill>
            <a:srgbClr val="CC3300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Picture 2" descr="https://lh5.googleusercontent.com/RdAlIxiRNYDHhBBwZh3j3Tgw2BQU-tVnkhZHyRIeL9QfFnFaOEvR1PgOkKAdnEYFeWwFQv7_bPdvuIFu6ehYSZLPHKnZOwQyZ1VA-tt6ti6Czs6tbobWdw09riEE2Q1TVQn8QAX7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086" y="3152783"/>
            <a:ext cx="2828078" cy="165963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3" descr="https://lh5.googleusercontent.com/daT4-6LnYo0dlvkKr7hBX1DONXJRKRo6M-v5UHarqRpgF4ywWJCPgtOZtqMjIIPWc-7SzHDAj2ouqEG-4Uusy7o5dZ-kVbgcO2owRRRXnWn5prf4_3bO2GEr8mj4kJ0QM64GnrXY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0320" y="3107711"/>
            <a:ext cx="3300481" cy="170471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3" descr="https://lh5.googleusercontent.com/9R9tZWf8r3igrkkVuI5NEWJ9C47Xs8TfcEAMplI4WqKEQa-4lKbTqBMEgnbvxAGeNXbey51NzLmpksHJmIcDHuPZUeH1XfAvwu55KTd5XeD91OGnUhmknuUrHR0uqtnvcXg9a4K9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5221" y="2141705"/>
            <a:ext cx="2082041" cy="169358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PoljeZBesedilom 8"/>
          <p:cNvSpPr txBox="1"/>
          <p:nvPr/>
        </p:nvSpPr>
        <p:spPr>
          <a:xfrm>
            <a:off x="1091468" y="4959334"/>
            <a:ext cx="98860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 smtClean="0">
                <a:latin typeface="Century Gothic" panose="020B0502020202020204" pitchFamily="34" charset="0"/>
                <a:cs typeface="Arial Narrow"/>
              </a:rPr>
              <a:t>1951</a:t>
            </a:r>
            <a:r>
              <a:rPr lang="sl-SI" dirty="0" smtClean="0"/>
              <a:t>					1952						2009						2011</a:t>
            </a:r>
            <a:endParaRPr lang="sl-SI" dirty="0">
              <a:latin typeface="Century Gothic" panose="020B0502020202020204" pitchFamily="34" charset="0"/>
              <a:cs typeface="Arial Narrow"/>
            </a:endParaRPr>
          </a:p>
        </p:txBody>
      </p:sp>
      <p:sp>
        <p:nvSpPr>
          <p:cNvPr id="10" name="PoljeZBesedilom 9"/>
          <p:cNvSpPr txBox="1"/>
          <p:nvPr/>
        </p:nvSpPr>
        <p:spPr>
          <a:xfrm>
            <a:off x="592282" y="5415204"/>
            <a:ext cx="23587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>
                <a:latin typeface="Century Gothic" panose="020B0502020202020204" pitchFamily="34" charset="0"/>
                <a:cs typeface="Arial Narrow"/>
              </a:rPr>
              <a:t>Zaključevanje del na objektu “</a:t>
            </a:r>
            <a:r>
              <a:rPr lang="sl-SI" dirty="0" err="1">
                <a:latin typeface="Century Gothic" panose="020B0502020202020204" pitchFamily="34" charset="0"/>
                <a:cs typeface="Arial Narrow"/>
              </a:rPr>
              <a:t>Dečji</a:t>
            </a:r>
            <a:r>
              <a:rPr lang="sl-SI" dirty="0">
                <a:latin typeface="Century Gothic" panose="020B0502020202020204" pitchFamily="34" charset="0"/>
                <a:cs typeface="Arial Narrow"/>
              </a:rPr>
              <a:t> dom Ljubljana”</a:t>
            </a:r>
          </a:p>
          <a:p>
            <a:endParaRPr lang="sl-SI" dirty="0"/>
          </a:p>
        </p:txBody>
      </p:sp>
      <p:sp>
        <p:nvSpPr>
          <p:cNvPr id="11" name="PoljeZBesedilom 10"/>
          <p:cNvSpPr txBox="1"/>
          <p:nvPr/>
        </p:nvSpPr>
        <p:spPr>
          <a:xfrm>
            <a:off x="3158206" y="5415204"/>
            <a:ext cx="23587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>
                <a:latin typeface="Century Gothic" panose="020B0502020202020204" pitchFamily="34" charset="0"/>
                <a:cs typeface="Arial Narrow"/>
              </a:rPr>
              <a:t>Vselitev v stavbo na Vrazovem trgu </a:t>
            </a:r>
          </a:p>
        </p:txBody>
      </p:sp>
      <p:sp>
        <p:nvSpPr>
          <p:cNvPr id="12" name="PoljeZBesedilom 11"/>
          <p:cNvSpPr txBox="1"/>
          <p:nvPr/>
        </p:nvSpPr>
        <p:spPr>
          <a:xfrm>
            <a:off x="6191193" y="5415203"/>
            <a:ext cx="23587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>
                <a:latin typeface="Century Gothic" panose="020B0502020202020204" pitchFamily="34" charset="0"/>
                <a:cs typeface="Arial Narrow"/>
              </a:rPr>
              <a:t>Selitev </a:t>
            </a:r>
            <a:r>
              <a:rPr lang="sl-SI" dirty="0">
                <a:latin typeface="Century Gothic" panose="020B0502020202020204" pitchFamily="34" charset="0"/>
                <a:cs typeface="Arial Narrow"/>
              </a:rPr>
              <a:t>Pediatrične klinike iz stavbe</a:t>
            </a:r>
          </a:p>
        </p:txBody>
      </p:sp>
      <p:sp>
        <p:nvSpPr>
          <p:cNvPr id="13" name="PoljeZBesedilom 12"/>
          <p:cNvSpPr txBox="1"/>
          <p:nvPr/>
        </p:nvSpPr>
        <p:spPr>
          <a:xfrm>
            <a:off x="9189649" y="5328666"/>
            <a:ext cx="235873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>
                <a:latin typeface="Century Gothic" panose="020B0502020202020204" pitchFamily="34" charset="0"/>
                <a:cs typeface="Arial Narrow"/>
              </a:rPr>
              <a:t>Otvoritev negovalnega oddelka v pritličju stavbe</a:t>
            </a:r>
          </a:p>
          <a:p>
            <a:endParaRPr lang="sl-SI" dirty="0"/>
          </a:p>
        </p:txBody>
      </p:sp>
      <p:cxnSp>
        <p:nvCxnSpPr>
          <p:cNvPr id="15" name="Raven puščični povezovalnik 14"/>
          <p:cNvCxnSpPr/>
          <p:nvPr/>
        </p:nvCxnSpPr>
        <p:spPr>
          <a:xfrm>
            <a:off x="665018" y="5328666"/>
            <a:ext cx="1107670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6" name="Slika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501" y="2141705"/>
            <a:ext cx="2493798" cy="15586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93742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>
        <p:push dir="u"/>
      </p:transition>
    </mc:Choice>
    <mc:Fallback xmlns="">
      <p:transition spd="slow" advTm="15000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B854194-185D-494D-905C-7C7CB2E30F6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211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4F5FA0D-0104-4987-8241-EFF7C85B88D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8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897127E-6CEF-446C-BE87-93B7C46E49D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C64E6F4-3625-BD49-8116-FC4247FFAA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912" y="559866"/>
            <a:ext cx="3669161" cy="780786"/>
          </a:xfrm>
        </p:spPr>
        <p:txBody>
          <a:bodyPr>
            <a:normAutofit/>
          </a:bodyPr>
          <a:lstStyle/>
          <a:p>
            <a:r>
              <a:rPr lang="en-US" sz="3700" b="1" dirty="0" smtClean="0">
                <a:latin typeface="Century Gothic" panose="020B0502020202020204" pitchFamily="34" charset="0"/>
              </a:rPr>
              <a:t>PROBLEM</a:t>
            </a:r>
            <a:endParaRPr lang="en-US" sz="3700" b="1" dirty="0">
              <a:latin typeface="Century Gothic" panose="020B0502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804668-75EE-5C4B-A807-56D195620A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81234" y="281929"/>
            <a:ext cx="4265957" cy="6461771"/>
          </a:xfrm>
        </p:spPr>
        <p:txBody>
          <a:bodyPr anchor="ctr">
            <a:normAutofit/>
          </a:bodyPr>
          <a:lstStyle/>
          <a:p>
            <a:pPr marL="0" indent="0">
              <a:spcAft>
                <a:spcPts val="400"/>
              </a:spcAft>
              <a:buNone/>
            </a:pPr>
            <a:r>
              <a:rPr lang="sl-SI" sz="1600" dirty="0">
                <a:solidFill>
                  <a:srgbClr val="000000"/>
                </a:solidFill>
                <a:latin typeface="Century Gothic" panose="020B0502020202020204" pitchFamily="34" charset="0"/>
              </a:rPr>
              <a:t>Pomanjkanje mest v negovalnih bolnišnicah </a:t>
            </a:r>
            <a:r>
              <a:rPr lang="sl-SI" sz="1600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v Sloveniji.</a:t>
            </a:r>
          </a:p>
          <a:p>
            <a:pPr marL="0" indent="0">
              <a:spcAft>
                <a:spcPts val="400"/>
              </a:spcAft>
              <a:buNone/>
            </a:pPr>
            <a:r>
              <a:rPr lang="sl-SI" sz="160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56.752 </a:t>
            </a:r>
            <a:r>
              <a:rPr lang="sl-SI" sz="1600" dirty="0" smtClean="0">
                <a:latin typeface="Century Gothic" panose="020B0502020202020204" pitchFamily="34" charset="0"/>
              </a:rPr>
              <a:t>prebivalcev</a:t>
            </a:r>
            <a:r>
              <a:rPr lang="sl-SI" sz="160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 </a:t>
            </a:r>
            <a:r>
              <a:rPr lang="sl-SI" sz="1600" dirty="0" smtClean="0">
                <a:latin typeface="Century Gothic" panose="020B0502020202020204" pitchFamily="34" charset="0"/>
              </a:rPr>
              <a:t>v</a:t>
            </a:r>
            <a:r>
              <a:rPr lang="sl-SI" sz="160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 </a:t>
            </a:r>
            <a:r>
              <a:rPr lang="sl-SI" sz="1600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starosti nad 65 let (Osrednja Slovenija</a:t>
            </a:r>
            <a:r>
              <a:rPr lang="en-US" sz="1600" dirty="0">
                <a:solidFill>
                  <a:srgbClr val="000000"/>
                </a:solidFill>
                <a:latin typeface="Century Gothic" panose="020B0502020202020204" pitchFamily="34" charset="0"/>
              </a:rPr>
              <a:t>)</a:t>
            </a:r>
            <a:r>
              <a:rPr lang="en-US" sz="1600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.</a:t>
            </a:r>
            <a:endParaRPr lang="sl-SI" sz="1600" dirty="0" smtClean="0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pPr marL="0" indent="0">
              <a:spcAft>
                <a:spcPts val="400"/>
              </a:spcAft>
              <a:buNone/>
            </a:pPr>
            <a:r>
              <a:rPr lang="sl-SI" sz="1600" dirty="0" smtClean="0">
                <a:latin typeface="Century Gothic" panose="020B0502020202020204" pitchFamily="34" charset="0"/>
                <a:cs typeface="Arial Narrow"/>
              </a:rPr>
              <a:t>Starejše </a:t>
            </a:r>
            <a:r>
              <a:rPr lang="sl-SI" sz="1600" dirty="0">
                <a:latin typeface="Century Gothic" panose="020B0502020202020204" pitchFamily="34" charset="0"/>
                <a:cs typeface="Arial Narrow"/>
              </a:rPr>
              <a:t>prebivalstvo nad </a:t>
            </a:r>
            <a:r>
              <a:rPr lang="sl-SI" sz="1600" dirty="0" smtClean="0">
                <a:latin typeface="Century Gothic" panose="020B0502020202020204" pitchFamily="34" charset="0"/>
                <a:cs typeface="Arial Narrow"/>
              </a:rPr>
              <a:t>65 </a:t>
            </a:r>
            <a:r>
              <a:rPr lang="sl-SI" sz="1600" dirty="0">
                <a:latin typeface="Century Gothic" panose="020B0502020202020204" pitchFamily="34" charset="0"/>
                <a:cs typeface="Arial Narrow"/>
              </a:rPr>
              <a:t>let, zlom kolka:</a:t>
            </a:r>
            <a:r>
              <a:rPr lang="sl-SI" sz="1600" b="1" dirty="0">
                <a:latin typeface="Century Gothic" panose="020B0502020202020204" pitchFamily="34" charset="0"/>
                <a:cs typeface="Arial Narrow"/>
              </a:rPr>
              <a:t> </a:t>
            </a:r>
            <a:r>
              <a:rPr lang="sl-SI" sz="1600" b="1" dirty="0">
                <a:solidFill>
                  <a:srgbClr val="FF0000"/>
                </a:solidFill>
                <a:latin typeface="Century Gothic" panose="020B0502020202020204" pitchFamily="34" charset="0"/>
                <a:cs typeface="Arial Narrow"/>
              </a:rPr>
              <a:t>6,9/1000</a:t>
            </a:r>
            <a:r>
              <a:rPr lang="sl-SI" sz="1600" b="1" dirty="0">
                <a:latin typeface="Century Gothic" panose="020B0502020202020204" pitchFamily="34" charset="0"/>
                <a:cs typeface="Arial Narrow"/>
              </a:rPr>
              <a:t> </a:t>
            </a:r>
            <a:r>
              <a:rPr lang="sl-SI" sz="1600" dirty="0" smtClean="0">
                <a:latin typeface="Century Gothic" panose="020B0502020202020204" pitchFamily="34" charset="0"/>
                <a:cs typeface="Arial Narrow"/>
              </a:rPr>
              <a:t>prebivalcev. (MOL)</a:t>
            </a:r>
          </a:p>
          <a:p>
            <a:pPr marL="0" indent="0">
              <a:spcAft>
                <a:spcPts val="400"/>
              </a:spcAft>
              <a:buNone/>
            </a:pPr>
            <a:r>
              <a:rPr lang="sl-SI" sz="1600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Leta </a:t>
            </a:r>
            <a:r>
              <a:rPr lang="sl-SI" sz="1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2011</a:t>
            </a:r>
            <a:r>
              <a:rPr lang="sl-SI" sz="1600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sl-SI" sz="1600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urejena </a:t>
            </a:r>
            <a:r>
              <a:rPr lang="sl-SI" sz="1600" dirty="0">
                <a:solidFill>
                  <a:srgbClr val="000000"/>
                </a:solidFill>
                <a:latin typeface="Century Gothic" panose="020B0502020202020204" pitchFamily="34" charset="0"/>
              </a:rPr>
              <a:t>negovalna bolnišnica </a:t>
            </a:r>
            <a:r>
              <a:rPr lang="sl-SI" sz="1600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UKC Ljubljana </a:t>
            </a:r>
            <a:r>
              <a:rPr lang="en-US" sz="1600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z le</a:t>
            </a:r>
            <a:r>
              <a:rPr lang="sl-SI" sz="1600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 33 posteljami.</a:t>
            </a:r>
            <a:endParaRPr lang="sl-SI" sz="1600" dirty="0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pPr marL="0" indent="0">
              <a:spcAft>
                <a:spcPts val="400"/>
              </a:spcAft>
              <a:buNone/>
            </a:pPr>
            <a:r>
              <a:rPr lang="en-US" sz="1600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“</a:t>
            </a:r>
            <a:r>
              <a:rPr lang="sl-SI" sz="1600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Pozabljena</a:t>
            </a:r>
            <a:r>
              <a:rPr lang="en-US" sz="1600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” </a:t>
            </a:r>
            <a:r>
              <a:rPr lang="sl-SI" sz="1600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stavba</a:t>
            </a:r>
            <a:r>
              <a:rPr lang="en-US" sz="1600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 - </a:t>
            </a:r>
            <a:r>
              <a:rPr lang="en-US" sz="1600" dirty="0" err="1" smtClean="0">
                <a:solidFill>
                  <a:srgbClr val="000000"/>
                </a:solidFill>
                <a:latin typeface="Century Gothic" panose="020B0502020202020204" pitchFamily="34" charset="0"/>
              </a:rPr>
              <a:t>i</a:t>
            </a:r>
            <a:r>
              <a:rPr lang="sl-SI" sz="1600" dirty="0" err="1" smtClean="0">
                <a:solidFill>
                  <a:srgbClr val="000000"/>
                </a:solidFill>
                <a:latin typeface="Century Gothic" panose="020B0502020202020204" pitchFamily="34" charset="0"/>
              </a:rPr>
              <a:t>zkoriščena</a:t>
            </a:r>
            <a:r>
              <a:rPr lang="sl-SI" sz="1600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sl-SI" sz="1600" dirty="0">
                <a:solidFill>
                  <a:srgbClr val="000000"/>
                </a:solidFill>
                <a:latin typeface="Century Gothic" panose="020B0502020202020204" pitchFamily="34" charset="0"/>
              </a:rPr>
              <a:t>le </a:t>
            </a:r>
            <a:r>
              <a:rPr lang="sl-SI" sz="160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polovica</a:t>
            </a:r>
            <a:r>
              <a:rPr lang="sl-SI" sz="1600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Century Gothic" panose="020B0502020202020204" pitchFamily="34" charset="0"/>
              </a:rPr>
              <a:t>prostorov</a:t>
            </a:r>
            <a:r>
              <a:rPr lang="en-US" sz="1600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.</a:t>
            </a:r>
            <a:endParaRPr lang="sl-SI" sz="1600" dirty="0" smtClean="0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pPr marL="0" indent="0">
              <a:spcAft>
                <a:spcPts val="400"/>
              </a:spcAft>
              <a:buNone/>
            </a:pPr>
            <a:r>
              <a:rPr lang="sl-SI" sz="1600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Lokacija </a:t>
            </a:r>
            <a:r>
              <a:rPr lang="en-US" sz="1600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v</a:t>
            </a:r>
            <a:r>
              <a:rPr lang="sl-SI" sz="1600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sl-SI" sz="160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mestnem jedru</a:t>
            </a:r>
            <a:r>
              <a:rPr lang="sl-SI" sz="1600" dirty="0" smtClean="0">
                <a:latin typeface="Century Gothic" panose="020B0502020202020204" pitchFamily="34" charset="0"/>
              </a:rPr>
              <a:t>.</a:t>
            </a:r>
            <a:endParaRPr lang="sl-SI" sz="1600" dirty="0">
              <a:latin typeface="Century Gothic" panose="020B0502020202020204" pitchFamily="34" charset="0"/>
            </a:endParaRPr>
          </a:p>
          <a:p>
            <a:pPr marL="0" indent="0">
              <a:spcAft>
                <a:spcPts val="400"/>
              </a:spcAft>
              <a:buNone/>
            </a:pPr>
            <a:r>
              <a:rPr lang="sl-SI" sz="160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Vrt, balkoni </a:t>
            </a:r>
            <a:r>
              <a:rPr lang="sl-SI" sz="1600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in </a:t>
            </a:r>
            <a:r>
              <a:rPr lang="sl-SI" sz="160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terase</a:t>
            </a:r>
            <a:r>
              <a:rPr lang="sl-SI" sz="1600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 neizkoriščeni</a:t>
            </a:r>
            <a:r>
              <a:rPr lang="en-US" sz="1600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- </a:t>
            </a:r>
            <a:r>
              <a:rPr lang="en-US" sz="1600" dirty="0">
                <a:solidFill>
                  <a:srgbClr val="000000"/>
                </a:solidFill>
                <a:latin typeface="Century Gothic" panose="020B0502020202020204" pitchFamily="34" charset="0"/>
              </a:rPr>
              <a:t>o</a:t>
            </a:r>
            <a:r>
              <a:rPr lang="sl-SI" sz="1600" dirty="0" err="1" smtClean="0">
                <a:solidFill>
                  <a:srgbClr val="000000"/>
                </a:solidFill>
                <a:latin typeface="Century Gothic" panose="020B0502020202020204" pitchFamily="34" charset="0"/>
              </a:rPr>
              <a:t>mogočajo</a:t>
            </a:r>
            <a:r>
              <a:rPr lang="sl-SI" sz="1600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sl-SI" sz="1600" dirty="0">
                <a:solidFill>
                  <a:srgbClr val="000000"/>
                </a:solidFill>
                <a:latin typeface="Century Gothic" panose="020B0502020202020204" pitchFamily="34" charset="0"/>
              </a:rPr>
              <a:t>kakovostne pogoje za okrevanje in </a:t>
            </a:r>
            <a:r>
              <a:rPr lang="sl-SI" sz="1600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rehabilitacijo.</a:t>
            </a:r>
            <a:endParaRPr lang="sl-SI" sz="1600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6EC9CE7-6490-4C44-B47B-38C9EE9E439D}"/>
              </a:ext>
            </a:extLst>
          </p:cNvPr>
          <p:cNvSpPr txBox="1"/>
          <p:nvPr/>
        </p:nvSpPr>
        <p:spPr>
          <a:xfrm>
            <a:off x="3460376" y="95025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403" y="1533345"/>
            <a:ext cx="5278583" cy="395893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8531" y="4243743"/>
            <a:ext cx="3048000" cy="2286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65687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000">
        <p:push dir="u"/>
      </p:transition>
    </mc:Choice>
    <mc:Fallback xmlns="">
      <p:transition spd="slow" advTm="16000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4351DFE5-F63D-4BE0-BDA9-E3EB88F01AA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5601" y="0"/>
            <a:ext cx="11480494" cy="2753936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9">
            <a:extLst>
              <a:ext uri="{FF2B5EF4-FFF2-40B4-BE49-F238E27FC236}">
                <a16:creationId xmlns:a16="http://schemas.microsoft.com/office/drawing/2014/main" id="{3AA16612-ACD2-4A16-8F2B-4514FD6BF28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66273"/>
            <a:ext cx="12192000" cy="9144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A4B0F7-680B-1649-A678-0A6902D6F4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1330" y="2521723"/>
            <a:ext cx="10409036" cy="2693976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sl-SI" sz="2100" b="1" dirty="0" smtClean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latin typeface="Century Gothic" panose="020B0502020202020204" pitchFamily="34" charset="0"/>
              </a:rPr>
              <a:t>Sonaravna idejna </a:t>
            </a:r>
            <a:r>
              <a:rPr lang="sl-SI" sz="2100" b="1" dirty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latin typeface="Century Gothic" panose="020B0502020202020204" pitchFamily="34" charset="0"/>
              </a:rPr>
              <a:t>notranja in zunanja prenova </a:t>
            </a:r>
            <a:r>
              <a:rPr lang="sl-SI" sz="2100" b="1" dirty="0" smtClean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latin typeface="Century Gothic" panose="020B0502020202020204" pitchFamily="34" charset="0"/>
              </a:rPr>
              <a:t>objekta.</a:t>
            </a:r>
            <a:endParaRPr lang="sl-SI" sz="2100" b="1" dirty="0">
              <a:ln w="3175">
                <a:solidFill>
                  <a:schemeClr val="tx1"/>
                </a:solidFill>
              </a:ln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sl-SI" sz="2100" b="1" dirty="0" smtClean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latin typeface="Century Gothic" panose="020B0502020202020204" pitchFamily="34" charset="0"/>
              </a:rPr>
              <a:t>Povečanje </a:t>
            </a:r>
            <a:r>
              <a:rPr lang="sl-SI" sz="2100" b="1" dirty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latin typeface="Century Gothic" panose="020B0502020202020204" pitchFamily="34" charset="0"/>
              </a:rPr>
              <a:t>trenutnih posteljnih </a:t>
            </a:r>
            <a:r>
              <a:rPr lang="sl-SI" sz="2100" b="1" dirty="0" smtClean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latin typeface="Century Gothic" panose="020B0502020202020204" pitchFamily="34" charset="0"/>
              </a:rPr>
              <a:t>kapacitet in iskanje novih vsebin.</a:t>
            </a:r>
            <a:endParaRPr lang="sl-SI" sz="2100" b="1" dirty="0">
              <a:ln w="3175">
                <a:solidFill>
                  <a:schemeClr val="tx1"/>
                </a:solidFill>
              </a:ln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sl-SI" sz="2100" b="1" dirty="0" smtClean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latin typeface="Century Gothic" panose="020B0502020202020204" pitchFamily="34" charset="0"/>
              </a:rPr>
              <a:t>Ustvarjanje prijetnih zelenih ambientov za bolnike, zaposlene in obiskovalce.</a:t>
            </a:r>
          </a:p>
          <a:p>
            <a:pPr>
              <a:lnSpc>
                <a:spcPct val="150000"/>
              </a:lnSpc>
            </a:pPr>
            <a:r>
              <a:rPr lang="sl-SI" sz="2100" b="1" dirty="0" smtClean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latin typeface="Century Gothic" panose="020B0502020202020204" pitchFamily="34" charset="0"/>
              </a:rPr>
              <a:t>Optimizacija osvetljenosti notranjih prostorov z naravno svetlobo.</a:t>
            </a:r>
            <a:endParaRPr lang="sl-SI" sz="2100" b="1" dirty="0">
              <a:ln w="3175">
                <a:solidFill>
                  <a:schemeClr val="tx1"/>
                </a:solidFill>
              </a:ln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sl-SI" sz="2100" b="1" dirty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latin typeface="Century Gothic" panose="020B0502020202020204" pitchFamily="34" charset="0"/>
              </a:rPr>
              <a:t>Praktična </a:t>
            </a:r>
            <a:r>
              <a:rPr lang="sl-SI" sz="2100" b="1" dirty="0" smtClean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latin typeface="Century Gothic" panose="020B0502020202020204" pitchFamily="34" charset="0"/>
              </a:rPr>
              <a:t>priporočila za prenovo.</a:t>
            </a:r>
            <a:endParaRPr lang="en-US" sz="2100" b="1" dirty="0">
              <a:ln w="3175"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A37441-4CB4-354E-922C-3136717FE3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226" y="826680"/>
            <a:ext cx="9833548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ln w="3175">
                  <a:solidFill>
                    <a:schemeClr val="tx1"/>
                  </a:solidFill>
                </a:ln>
                <a:solidFill>
                  <a:srgbClr val="FFFFFF"/>
                </a:solidFill>
                <a:latin typeface="Century Gothic" panose="020B0502020202020204" pitchFamily="34" charset="0"/>
              </a:rPr>
              <a:t>NAMEN PROJEKTA</a:t>
            </a:r>
          </a:p>
        </p:txBody>
      </p:sp>
    </p:spTree>
    <p:extLst>
      <p:ext uri="{BB962C8B-B14F-4D97-AF65-F5344CB8AC3E}">
        <p14:creationId xmlns:p14="http://schemas.microsoft.com/office/powerpoint/2010/main" val="2721124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00">
        <p:push dir="u"/>
      </p:transition>
    </mc:Choice>
    <mc:Fallback xmlns="">
      <p:transition spd="slow" advTm="13000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b="1" dirty="0" smtClean="0">
                <a:latin typeface="Century Gothic" panose="020B0502020202020204" pitchFamily="34" charset="0"/>
                <a:cs typeface="Arial Narrow"/>
              </a:rPr>
              <a:t>LETO 2019</a:t>
            </a:r>
            <a:endParaRPr lang="sl-SI" b="1" dirty="0">
              <a:latin typeface="Century Gothic" panose="020B0502020202020204" pitchFamily="34" charset="0"/>
              <a:cs typeface="Arial Narrow"/>
            </a:endParaRPr>
          </a:p>
        </p:txBody>
      </p:sp>
      <p:pic>
        <p:nvPicPr>
          <p:cNvPr id="9" name="Označba mesta vsebine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4282" y="2234606"/>
            <a:ext cx="4351337" cy="326350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Google Shape;167;p60"/>
          <p:cNvSpPr/>
          <p:nvPr/>
        </p:nvSpPr>
        <p:spPr>
          <a:xfrm rot="5400000">
            <a:off x="2666999" y="-2667001"/>
            <a:ext cx="6858001" cy="12192000"/>
          </a:xfrm>
          <a:custGeom>
            <a:avLst/>
            <a:gdLst/>
            <a:ahLst/>
            <a:cxnLst/>
            <a:rect l="l" t="t" r="r" b="b"/>
            <a:pathLst>
              <a:path w="13716002" h="24384000" extrusionOk="0">
                <a:moveTo>
                  <a:pt x="410819" y="23973183"/>
                </a:moveTo>
                <a:lnTo>
                  <a:pt x="13305184" y="23973183"/>
                </a:lnTo>
                <a:lnTo>
                  <a:pt x="13305185" y="410816"/>
                </a:lnTo>
                <a:lnTo>
                  <a:pt x="410819" y="410816"/>
                </a:lnTo>
                <a:close/>
                <a:moveTo>
                  <a:pt x="0" y="24384000"/>
                </a:moveTo>
                <a:lnTo>
                  <a:pt x="0" y="23973183"/>
                </a:lnTo>
                <a:lnTo>
                  <a:pt x="2" y="23973183"/>
                </a:lnTo>
                <a:lnTo>
                  <a:pt x="2" y="410816"/>
                </a:lnTo>
                <a:lnTo>
                  <a:pt x="1" y="410816"/>
                </a:lnTo>
                <a:lnTo>
                  <a:pt x="1" y="0"/>
                </a:lnTo>
                <a:lnTo>
                  <a:pt x="2" y="0"/>
                </a:lnTo>
                <a:lnTo>
                  <a:pt x="410819" y="0"/>
                </a:lnTo>
                <a:lnTo>
                  <a:pt x="13305185" y="0"/>
                </a:lnTo>
                <a:lnTo>
                  <a:pt x="13716000" y="0"/>
                </a:lnTo>
                <a:lnTo>
                  <a:pt x="13716002" y="0"/>
                </a:lnTo>
                <a:lnTo>
                  <a:pt x="13716001" y="24383998"/>
                </a:lnTo>
                <a:lnTo>
                  <a:pt x="13715999" y="24383998"/>
                </a:lnTo>
                <a:lnTo>
                  <a:pt x="13715999" y="24384000"/>
                </a:lnTo>
                <a:close/>
              </a:path>
            </a:pathLst>
          </a:custGeom>
          <a:solidFill>
            <a:srgbClr val="CC3300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1775160"/>
              </p:ext>
            </p:extLst>
          </p:nvPr>
        </p:nvGraphicFramePr>
        <p:xfrm>
          <a:off x="9590933" y="4329403"/>
          <a:ext cx="726994" cy="21945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87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endParaRPr lang="sl-SI" noProof="0" dirty="0">
                        <a:latin typeface="Century Gothic" panose="020B0502020202020204" pitchFamily="34" charset="0"/>
                        <a:cs typeface="Arial Narrow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l-SI" noProof="0" dirty="0">
                        <a:latin typeface="Century Gothic" panose="020B0502020202020204" pitchFamily="34" charset="0"/>
                        <a:cs typeface="Arial Narrow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endParaRPr lang="sl-SI" noProof="0" dirty="0">
                        <a:latin typeface="Century Gothic" panose="020B0502020202020204" pitchFamily="34" charset="0"/>
                        <a:cs typeface="Arial Narrow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l-SI" noProof="0" dirty="0">
                        <a:latin typeface="Century Gothic" panose="020B0502020202020204" pitchFamily="34" charset="0"/>
                        <a:cs typeface="Arial Narrow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endParaRPr lang="sl-SI" noProof="0" dirty="0">
                        <a:latin typeface="Century Gothic" panose="020B0502020202020204" pitchFamily="34" charset="0"/>
                        <a:cs typeface="Arial Narrow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l-SI" noProof="0" dirty="0">
                        <a:latin typeface="Century Gothic" panose="020B0502020202020204" pitchFamily="34" charset="0"/>
                        <a:cs typeface="Arial Narrow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endParaRPr lang="sl-SI" noProof="0" dirty="0">
                        <a:latin typeface="Century Gothic" panose="020B0502020202020204" pitchFamily="34" charset="0"/>
                        <a:cs typeface="Arial Narrow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l-SI" noProof="0" dirty="0">
                        <a:latin typeface="Century Gothic" panose="020B0502020202020204" pitchFamily="34" charset="0"/>
                        <a:cs typeface="Arial Narrow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endParaRPr lang="sl-SI" noProof="0" dirty="0">
                        <a:latin typeface="Century Gothic" panose="020B0502020202020204" pitchFamily="34" charset="0"/>
                        <a:cs typeface="Arial Narrow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l-SI" noProof="0" dirty="0">
                        <a:latin typeface="Century Gothic" panose="020B0502020202020204" pitchFamily="34" charset="0"/>
                        <a:cs typeface="Arial Narrow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endParaRPr lang="sl-SI" noProof="0" dirty="0">
                        <a:latin typeface="Century Gothic" panose="020B0502020202020204" pitchFamily="34" charset="0"/>
                        <a:cs typeface="Arial Narrow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l-SI" noProof="0" dirty="0">
                        <a:latin typeface="Century Gothic" panose="020B0502020202020204" pitchFamily="34" charset="0"/>
                        <a:cs typeface="Arial Narrow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10" name="Slika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247" y="1690688"/>
            <a:ext cx="3263504" cy="435133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0297" y="1690688"/>
            <a:ext cx="3263503" cy="435133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41859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>
        <p:push dir="u"/>
      </p:transition>
    </mc:Choice>
    <mc:Fallback xmlns="">
      <p:transition spd="slow" advTm="5000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911589"/>
            <a:ext cx="12192000" cy="16255999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1EE9AB82-F6E9-3243-B9E8-6CB6C897A9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4646" y="-1043213"/>
            <a:ext cx="3416158" cy="4795408"/>
          </a:xfrm>
        </p:spPr>
        <p:txBody>
          <a:bodyPr>
            <a:normAutofit/>
          </a:bodyPr>
          <a:lstStyle/>
          <a:p>
            <a:r>
              <a:rPr lang="en-US" b="1" dirty="0" smtClean="0">
                <a:latin typeface="Century Gothic" panose="020B0502020202020204" pitchFamily="34" charset="0"/>
              </a:rPr>
              <a:t>IDEJNA ZASNOVA PRENOVE</a:t>
            </a:r>
            <a:endParaRPr lang="en-US" b="1" dirty="0">
              <a:latin typeface="Century Gothic" panose="020B0502020202020204" pitchFamily="34" charset="0"/>
            </a:endParaRPr>
          </a:p>
        </p:txBody>
      </p:sp>
      <p:sp>
        <p:nvSpPr>
          <p:cNvPr id="7" name="PoljeZBesedilom 6"/>
          <p:cNvSpPr txBox="1"/>
          <p:nvPr/>
        </p:nvSpPr>
        <p:spPr>
          <a:xfrm>
            <a:off x="658617" y="2462084"/>
            <a:ext cx="422120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195263">
              <a:buFont typeface="Arial" panose="020B0604020202020204" pitchFamily="34" charset="0"/>
              <a:buChar char="•"/>
            </a:pPr>
            <a:r>
              <a:rPr lang="sl-SI" dirty="0" smtClean="0">
                <a:latin typeface="Century Gothic" panose="020B0502020202020204" pitchFamily="34" charset="0"/>
              </a:rPr>
              <a:t>Ambienti</a:t>
            </a:r>
            <a:endParaRPr lang="en-US" dirty="0" smtClean="0">
              <a:latin typeface="Century Gothic" panose="020B0502020202020204" pitchFamily="34" charset="0"/>
            </a:endParaRPr>
          </a:p>
          <a:p>
            <a:pPr marL="285750" lvl="0" indent="-195263">
              <a:buFont typeface="Arial" panose="020B0604020202020204" pitchFamily="34" charset="0"/>
              <a:buChar char="•"/>
            </a:pPr>
            <a:r>
              <a:rPr lang="sl-SI" dirty="0" smtClean="0">
                <a:latin typeface="Century Gothic" panose="020B0502020202020204" pitchFamily="34" charset="0"/>
              </a:rPr>
              <a:t>Zunanja </a:t>
            </a:r>
            <a:r>
              <a:rPr lang="sl-SI" dirty="0">
                <a:latin typeface="Century Gothic" panose="020B0502020202020204" pitchFamily="34" charset="0"/>
              </a:rPr>
              <a:t>ureditev</a:t>
            </a:r>
            <a:endParaRPr lang="en-US" dirty="0">
              <a:latin typeface="Century Gothic" panose="020B0502020202020204" pitchFamily="34" charset="0"/>
            </a:endParaRPr>
          </a:p>
          <a:p>
            <a:pPr marL="285750" lvl="0" indent="-195263">
              <a:buFont typeface="Arial" panose="020B0604020202020204" pitchFamily="34" charset="0"/>
              <a:buChar char="•"/>
            </a:pPr>
            <a:r>
              <a:rPr lang="sl-SI" dirty="0" smtClean="0">
                <a:latin typeface="Century Gothic" panose="020B0502020202020204" pitchFamily="34" charset="0"/>
              </a:rPr>
              <a:t>Ozelenitev prostora</a:t>
            </a:r>
            <a:endParaRPr lang="en-US" dirty="0">
              <a:latin typeface="Century Gothic" panose="020B0502020202020204" pitchFamily="34" charset="0"/>
            </a:endParaRPr>
          </a:p>
          <a:p>
            <a:pPr marL="285750" lvl="0" indent="-195263">
              <a:buFont typeface="Arial" panose="020B0604020202020204" pitchFamily="34" charset="0"/>
              <a:buChar char="•"/>
            </a:pPr>
            <a:r>
              <a:rPr lang="sl-SI" dirty="0">
                <a:latin typeface="Century Gothic" panose="020B0502020202020204" pitchFamily="34" charset="0"/>
              </a:rPr>
              <a:t>Svetloba</a:t>
            </a:r>
            <a:r>
              <a:rPr lang="sl-SI" dirty="0" smtClean="0">
                <a:latin typeface="Century Gothic" panose="020B0502020202020204" pitchFamily="34" charset="0"/>
              </a:rPr>
              <a:t>, materiali,</a:t>
            </a:r>
            <a:r>
              <a:rPr lang="en-US" dirty="0" smtClean="0">
                <a:latin typeface="Century Gothic" panose="020B0502020202020204" pitchFamily="34" charset="0"/>
              </a:rPr>
              <a:t> </a:t>
            </a:r>
            <a:r>
              <a:rPr lang="sl-SI" dirty="0" smtClean="0">
                <a:latin typeface="Century Gothic" panose="020B0502020202020204" pitchFamily="34" charset="0"/>
              </a:rPr>
              <a:t>prezračevanje</a:t>
            </a:r>
          </a:p>
          <a:p>
            <a:pPr marL="285750" lvl="0" indent="-195263">
              <a:buFont typeface="Arial" panose="020B0604020202020204" pitchFamily="34" charset="0"/>
              <a:buChar char="•"/>
            </a:pPr>
            <a:r>
              <a:rPr lang="sl-SI" dirty="0" smtClean="0">
                <a:latin typeface="Century Gothic" panose="020B0502020202020204" pitchFamily="34" charset="0"/>
              </a:rPr>
              <a:t>Prenova stavbnega ovoja</a:t>
            </a:r>
            <a:endParaRPr lang="en-US" dirty="0" smtClean="0">
              <a:latin typeface="Century Gothic" panose="020B0502020202020204" pitchFamily="34" charset="0"/>
            </a:endParaRPr>
          </a:p>
          <a:p>
            <a:pPr marL="285750" indent="-195263"/>
            <a:endParaRPr lang="sl-SI" dirty="0"/>
          </a:p>
        </p:txBody>
      </p:sp>
      <p:pic>
        <p:nvPicPr>
          <p:cNvPr id="8" name="Slika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4343" y="-117695"/>
            <a:ext cx="10298697" cy="7282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443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00">
        <p:push dir="u"/>
      </p:transition>
    </mc:Choice>
    <mc:Fallback xmlns="">
      <p:transition spd="slow" advTm="9000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021" y="1002483"/>
            <a:ext cx="11113123" cy="5762531"/>
          </a:xfrm>
          <a:prstGeom prst="rect">
            <a:avLst/>
          </a:prstGeom>
        </p:spPr>
      </p:pic>
      <p:sp>
        <p:nvSpPr>
          <p:cNvPr id="4" name="Google Shape;167;p60"/>
          <p:cNvSpPr/>
          <p:nvPr/>
        </p:nvSpPr>
        <p:spPr>
          <a:xfrm rot="5400000">
            <a:off x="2672011" y="-2664216"/>
            <a:ext cx="6858001" cy="12192000"/>
          </a:xfrm>
          <a:custGeom>
            <a:avLst/>
            <a:gdLst/>
            <a:ahLst/>
            <a:cxnLst/>
            <a:rect l="l" t="t" r="r" b="b"/>
            <a:pathLst>
              <a:path w="13716002" h="24384000" extrusionOk="0">
                <a:moveTo>
                  <a:pt x="410819" y="23973183"/>
                </a:moveTo>
                <a:lnTo>
                  <a:pt x="13305184" y="23973183"/>
                </a:lnTo>
                <a:lnTo>
                  <a:pt x="13305185" y="410816"/>
                </a:lnTo>
                <a:lnTo>
                  <a:pt x="410819" y="410816"/>
                </a:lnTo>
                <a:close/>
                <a:moveTo>
                  <a:pt x="0" y="24384000"/>
                </a:moveTo>
                <a:lnTo>
                  <a:pt x="0" y="23973183"/>
                </a:lnTo>
                <a:lnTo>
                  <a:pt x="2" y="23973183"/>
                </a:lnTo>
                <a:lnTo>
                  <a:pt x="2" y="410816"/>
                </a:lnTo>
                <a:lnTo>
                  <a:pt x="1" y="410816"/>
                </a:lnTo>
                <a:lnTo>
                  <a:pt x="1" y="0"/>
                </a:lnTo>
                <a:lnTo>
                  <a:pt x="2" y="0"/>
                </a:lnTo>
                <a:lnTo>
                  <a:pt x="410819" y="0"/>
                </a:lnTo>
                <a:lnTo>
                  <a:pt x="13305185" y="0"/>
                </a:lnTo>
                <a:lnTo>
                  <a:pt x="13716000" y="0"/>
                </a:lnTo>
                <a:lnTo>
                  <a:pt x="13716002" y="0"/>
                </a:lnTo>
                <a:lnTo>
                  <a:pt x="13716001" y="24383998"/>
                </a:lnTo>
                <a:lnTo>
                  <a:pt x="13715999" y="24383998"/>
                </a:lnTo>
                <a:lnTo>
                  <a:pt x="13715999" y="24384000"/>
                </a:lnTo>
                <a:close/>
              </a:path>
            </a:pathLst>
          </a:custGeom>
          <a:solidFill>
            <a:srgbClr val="CC3300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9A7BAE4-4201-4505-8F90-5B6ECDBE21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1116" y="99588"/>
            <a:ext cx="2997457" cy="1190209"/>
          </a:xfrm>
        </p:spPr>
        <p:txBody>
          <a:bodyPr>
            <a:normAutofit/>
          </a:bodyPr>
          <a:lstStyle/>
          <a:p>
            <a:pPr algn="ctr"/>
            <a:r>
              <a:rPr lang="sl-SI" b="1" dirty="0" smtClean="0">
                <a:latin typeface="Century Gothic" panose="020B0502020202020204" pitchFamily="34" charset="0"/>
              </a:rPr>
              <a:t>AMBIENTI</a:t>
            </a:r>
            <a:endParaRPr lang="sl-SI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4813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>
        <p:push dir="u"/>
      </p:transition>
    </mc:Choice>
    <mc:Fallback xmlns="">
      <p:transition spd="slow" advTm="8000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lika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032" y="1447649"/>
            <a:ext cx="7221006" cy="5371501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99A7BAE4-4201-4505-8F90-5B6ECDBE21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549" y="238643"/>
            <a:ext cx="5240937" cy="1325563"/>
          </a:xfrm>
        </p:spPr>
        <p:txBody>
          <a:bodyPr>
            <a:normAutofit/>
          </a:bodyPr>
          <a:lstStyle/>
          <a:p>
            <a:r>
              <a:rPr lang="sl-SI" sz="4000" b="1" dirty="0">
                <a:latin typeface="Century Gothic" panose="020B0502020202020204" pitchFamily="34" charset="0"/>
              </a:rPr>
              <a:t>ZUNANJA UREDITEV</a:t>
            </a:r>
            <a:endParaRPr lang="sl-SI" sz="4000" dirty="0">
              <a:latin typeface="Century Gothic" panose="020B0502020202020204" pitchFamily="34" charset="0"/>
            </a:endParaRPr>
          </a:p>
        </p:txBody>
      </p:sp>
      <p:sp>
        <p:nvSpPr>
          <p:cNvPr id="4" name="Google Shape;167;p60"/>
          <p:cNvSpPr/>
          <p:nvPr/>
        </p:nvSpPr>
        <p:spPr>
          <a:xfrm rot="5400000">
            <a:off x="2667000" y="-2666999"/>
            <a:ext cx="6858001" cy="12192000"/>
          </a:xfrm>
          <a:custGeom>
            <a:avLst/>
            <a:gdLst/>
            <a:ahLst/>
            <a:cxnLst/>
            <a:rect l="l" t="t" r="r" b="b"/>
            <a:pathLst>
              <a:path w="13716002" h="24384000" extrusionOk="0">
                <a:moveTo>
                  <a:pt x="410819" y="23973183"/>
                </a:moveTo>
                <a:lnTo>
                  <a:pt x="13305184" y="23973183"/>
                </a:lnTo>
                <a:lnTo>
                  <a:pt x="13305185" y="410816"/>
                </a:lnTo>
                <a:lnTo>
                  <a:pt x="410819" y="410816"/>
                </a:lnTo>
                <a:close/>
                <a:moveTo>
                  <a:pt x="0" y="24384000"/>
                </a:moveTo>
                <a:lnTo>
                  <a:pt x="0" y="23973183"/>
                </a:lnTo>
                <a:lnTo>
                  <a:pt x="2" y="23973183"/>
                </a:lnTo>
                <a:lnTo>
                  <a:pt x="2" y="410816"/>
                </a:lnTo>
                <a:lnTo>
                  <a:pt x="1" y="410816"/>
                </a:lnTo>
                <a:lnTo>
                  <a:pt x="1" y="0"/>
                </a:lnTo>
                <a:lnTo>
                  <a:pt x="2" y="0"/>
                </a:lnTo>
                <a:lnTo>
                  <a:pt x="410819" y="0"/>
                </a:lnTo>
                <a:lnTo>
                  <a:pt x="13305185" y="0"/>
                </a:lnTo>
                <a:lnTo>
                  <a:pt x="13716000" y="0"/>
                </a:lnTo>
                <a:lnTo>
                  <a:pt x="13716002" y="0"/>
                </a:lnTo>
                <a:lnTo>
                  <a:pt x="13716001" y="24383998"/>
                </a:lnTo>
                <a:lnTo>
                  <a:pt x="13715999" y="24383998"/>
                </a:lnTo>
                <a:lnTo>
                  <a:pt x="13715999" y="24384000"/>
                </a:lnTo>
                <a:close/>
              </a:path>
            </a:pathLst>
          </a:custGeom>
          <a:solidFill>
            <a:srgbClr val="CC3300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6392" y="475057"/>
            <a:ext cx="1896241" cy="59078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7956" y="1081640"/>
            <a:ext cx="1839068" cy="148650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195" y="3016112"/>
            <a:ext cx="2915829" cy="141103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8533" y="4869589"/>
            <a:ext cx="1648491" cy="142932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62894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>
        <p:push dir="u"/>
      </p:transition>
    </mc:Choice>
    <mc:Fallback xmlns="">
      <p:transition spd="slow" advTm="10000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Po meri 4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E84C22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388</TotalTime>
  <Words>595</Words>
  <Application>Microsoft Office PowerPoint</Application>
  <PresentationFormat>Širokozaslonsko</PresentationFormat>
  <Paragraphs>105</Paragraphs>
  <Slides>17</Slides>
  <Notes>4</Notes>
  <HiddenSlides>0</HiddenSlides>
  <MMClips>0</MMClips>
  <ScaleCrop>false</ScaleCrop>
  <HeadingPairs>
    <vt:vector size="6" baseType="variant">
      <vt:variant>
        <vt:lpstr>Uporabljene pisave</vt:lpstr>
      </vt:variant>
      <vt:variant>
        <vt:i4>5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17</vt:i4>
      </vt:variant>
    </vt:vector>
  </HeadingPairs>
  <TitlesOfParts>
    <vt:vector size="23" baseType="lpstr">
      <vt:lpstr>Arial</vt:lpstr>
      <vt:lpstr>Arial Narrow</vt:lpstr>
      <vt:lpstr>Calibri</vt:lpstr>
      <vt:lpstr>Calibri Light</vt:lpstr>
      <vt:lpstr>Century Gothic</vt:lpstr>
      <vt:lpstr>Office Theme</vt:lpstr>
      <vt:lpstr>Po kreativni poti do znanja 2017–2020  </vt:lpstr>
      <vt:lpstr>ČE KDAJ POZABIM  (Si jamais j'oublie) (ZAZ, 2015)</vt:lpstr>
      <vt:lpstr>ZGODOVINA STAVBE</vt:lpstr>
      <vt:lpstr>PROBLEM</vt:lpstr>
      <vt:lpstr>NAMEN PROJEKTA</vt:lpstr>
      <vt:lpstr>LETO 2019</vt:lpstr>
      <vt:lpstr>IDEJNA ZASNOVA PRENOVE</vt:lpstr>
      <vt:lpstr>AMBIENTI</vt:lpstr>
      <vt:lpstr>ZUNANJA UREDITEV</vt:lpstr>
      <vt:lpstr>OZELENITEV PROSTORA</vt:lpstr>
      <vt:lpstr>SVETLOBA, MATERIALI, PREZRAČEVANJE</vt:lpstr>
      <vt:lpstr>PowerPointova predstavitev</vt:lpstr>
      <vt:lpstr>DRUŽBENE KORISTI PROJEKTA</vt:lpstr>
      <vt:lpstr>KOMPETENCE</vt:lpstr>
      <vt:lpstr>EKIPA</vt:lpstr>
      <vt:lpstr>PowerPointova predstavitev</vt:lpstr>
      <vt:lpstr>Po kreativni poti do znanja 2017–2020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 kreativni poti do znanja 2017–2020</dc:title>
  <dc:creator>Uporabnik</dc:creator>
  <cp:lastModifiedBy>Benko, Mojca</cp:lastModifiedBy>
  <cp:revision>78</cp:revision>
  <dcterms:modified xsi:type="dcterms:W3CDTF">2019-10-14T09:57:34Z</dcterms:modified>
</cp:coreProperties>
</file>