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68" r:id="rId4"/>
    <p:sldId id="259" r:id="rId5"/>
    <p:sldId id="258" r:id="rId6"/>
    <p:sldId id="260" r:id="rId7"/>
    <p:sldId id="262" r:id="rId8"/>
    <p:sldId id="266" r:id="rId9"/>
    <p:sldId id="263" r:id="rId10"/>
    <p:sldId id="267" r:id="rId11"/>
    <p:sldId id="265" r:id="rId12"/>
    <p:sldId id="269" r:id="rId13"/>
  </p:sldIdLst>
  <p:sldSz cx="12192000" cy="6858000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595B"/>
    <a:srgbClr val="E031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342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8993A1-DD21-41D3-987C-8DAEA2B3608A}" type="datetimeFigureOut">
              <a:rPr lang="sl-SI" smtClean="0"/>
              <a:t>10. 11. 2025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E55F3E-08F7-433D-BBBB-56118F2DFE8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4644315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E55F3E-08F7-433D-BBBB-56118F2DFE8C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41167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2151743" y="1752722"/>
            <a:ext cx="8140700" cy="1570037"/>
          </a:xfrm>
        </p:spPr>
        <p:txBody>
          <a:bodyPr>
            <a:normAutofit/>
          </a:bodyPr>
          <a:lstStyle>
            <a:lvl1pPr algn="ctr">
              <a:defRPr sz="3200" b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2151743" y="3738442"/>
            <a:ext cx="8140700" cy="83026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400">
                <a:solidFill>
                  <a:srgbClr val="58595B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/>
              <a:t>Kliknite, če želite urediti slog podnaslova matrice</a:t>
            </a:r>
          </a:p>
        </p:txBody>
      </p:sp>
      <p:sp>
        <p:nvSpPr>
          <p:cNvPr id="5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F73CE1-E410-4E99-9B37-C671E142A32C}" type="datetime1">
              <a:rPr lang="sl-SI" smtClean="0"/>
              <a:t>10. 11. 2025</a:t>
            </a:fld>
            <a:endParaRPr lang="sl-SI"/>
          </a:p>
        </p:txBody>
      </p:sp>
      <p:sp>
        <p:nvSpPr>
          <p:cNvPr id="6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značba mest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/>
            </a:lvl1pPr>
          </a:lstStyle>
          <a:p>
            <a:pPr>
              <a:defRPr/>
            </a:pPr>
            <a:fld id="{08309A68-B1D3-42A4-B5AD-8A08054DDF79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151063" y="4681538"/>
            <a:ext cx="8140700" cy="1198562"/>
          </a:xfrm>
        </p:spPr>
        <p:txBody>
          <a:bodyPr anchor="ctr"/>
          <a:lstStyle>
            <a:lvl1pPr marL="0" indent="0" algn="ctr">
              <a:buNone/>
              <a:defRPr>
                <a:solidFill>
                  <a:srgbClr val="58595B"/>
                </a:solidFill>
              </a:defRPr>
            </a:lvl1pPr>
          </a:lstStyle>
          <a:p>
            <a:pPr lvl="0"/>
            <a:r>
              <a:rPr lang="sl-SI" dirty="0"/>
              <a:t>Kliknite za urejanje slogov besedila matrice</a:t>
            </a:r>
          </a:p>
        </p:txBody>
      </p:sp>
      <p:pic>
        <p:nvPicPr>
          <p:cNvPr id="9" name="Slika 8" descr="Slika, ki vsebuje besede besedilo, posnetek zaslona, pisava, logotip&#10;&#10;Opis je samodejno ustvarjen">
            <a:extLst>
              <a:ext uri="{FF2B5EF4-FFF2-40B4-BE49-F238E27FC236}">
                <a16:creationId xmlns:a16="http://schemas.microsoft.com/office/drawing/2014/main" id="{71FA3296-5E65-FF6D-9232-E506DDE9F4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332" y="201054"/>
            <a:ext cx="2045336" cy="1313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6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ven povezovalnik 6"/>
          <p:cNvCxnSpPr/>
          <p:nvPr userDrawn="1"/>
        </p:nvCxnSpPr>
        <p:spPr>
          <a:xfrm>
            <a:off x="1003300" y="6054725"/>
            <a:ext cx="9055100" cy="20638"/>
          </a:xfrm>
          <a:prstGeom prst="line">
            <a:avLst/>
          </a:prstGeom>
          <a:ln w="1905">
            <a:solidFill>
              <a:srgbClr val="E03127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27100" y="634604"/>
            <a:ext cx="10515600" cy="803275"/>
          </a:xfrm>
        </p:spPr>
        <p:txBody>
          <a:bodyPr>
            <a:normAutofit/>
          </a:bodyPr>
          <a:lstStyle>
            <a:lvl1pPr algn="ctr">
              <a:defRPr sz="320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927100" y="1703627"/>
            <a:ext cx="10515600" cy="4196011"/>
          </a:xfrm>
        </p:spPr>
        <p:txBody>
          <a:bodyPr/>
          <a:lstStyle>
            <a:lvl1pPr>
              <a:defRPr>
                <a:solidFill>
                  <a:srgbClr val="58595B"/>
                </a:solidFill>
              </a:defRPr>
            </a:lvl1pPr>
            <a:lvl2pPr>
              <a:defRPr>
                <a:solidFill>
                  <a:srgbClr val="58595B"/>
                </a:solidFill>
              </a:defRPr>
            </a:lvl2pPr>
            <a:lvl3pPr>
              <a:defRPr>
                <a:solidFill>
                  <a:srgbClr val="58595B"/>
                </a:solidFill>
              </a:defRPr>
            </a:lvl3pPr>
            <a:lvl4pPr>
              <a:defRPr>
                <a:solidFill>
                  <a:srgbClr val="58595B"/>
                </a:solidFill>
              </a:defRPr>
            </a:lvl4pPr>
            <a:lvl5pPr>
              <a:defRPr>
                <a:solidFill>
                  <a:srgbClr val="58595B"/>
                </a:solidFill>
              </a:defRPr>
            </a:lvl5pPr>
          </a:lstStyle>
          <a:p>
            <a:pPr lvl="0"/>
            <a:r>
              <a:rPr lang="sl-SI" dirty="0"/>
              <a:t>Kliknite za urejanje slogov besedila matrice</a:t>
            </a:r>
          </a:p>
          <a:p>
            <a:pPr lvl="1"/>
            <a:r>
              <a:rPr lang="sl-SI" dirty="0"/>
              <a:t>Druga raven</a:t>
            </a:r>
          </a:p>
          <a:p>
            <a:pPr lvl="2"/>
            <a:r>
              <a:rPr lang="sl-SI" dirty="0"/>
              <a:t>Tretja raven</a:t>
            </a:r>
          </a:p>
          <a:p>
            <a:pPr lvl="3"/>
            <a:r>
              <a:rPr lang="sl-SI" dirty="0"/>
              <a:t>Četrta raven</a:t>
            </a:r>
          </a:p>
          <a:p>
            <a:pPr lvl="4"/>
            <a:r>
              <a:rPr lang="sl-SI" dirty="0"/>
              <a:t>Peta raven</a:t>
            </a:r>
          </a:p>
        </p:txBody>
      </p:sp>
      <p:sp>
        <p:nvSpPr>
          <p:cNvPr id="6" name="Označba mesta datuma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3A24D-ACF2-4010-8423-3168CDD2409B}" type="datetime1">
              <a:rPr lang="sl-SI" smtClean="0"/>
              <a:t>10. 11. 2025</a:t>
            </a:fld>
            <a:endParaRPr lang="sl-SI"/>
          </a:p>
        </p:txBody>
      </p:sp>
      <p:sp>
        <p:nvSpPr>
          <p:cNvPr id="7" name="Označba mesta no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značba mesta številke diapozitiva 17"/>
          <p:cNvSpPr>
            <a:spLocks noGrp="1"/>
          </p:cNvSpPr>
          <p:nvPr>
            <p:ph type="sldNum" sz="quarter" idx="12"/>
          </p:nvPr>
        </p:nvSpPr>
        <p:spPr>
          <a:xfrm>
            <a:off x="10664031" y="6138150"/>
            <a:ext cx="47625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10" name="Slika 9" descr="Slika, ki vsebuje besede besedilo, posnetek zaslona, pisava, logotip&#10;&#10;Opis je samodejno ustvarjen">
            <a:extLst>
              <a:ext uri="{FF2B5EF4-FFF2-40B4-BE49-F238E27FC236}">
                <a16:creationId xmlns:a16="http://schemas.microsoft.com/office/drawing/2014/main" id="{343F2A9C-D831-A632-EEBB-3EA9E8BEC6F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0749" y="5203225"/>
            <a:ext cx="1341951" cy="861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513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" y="0"/>
            <a:ext cx="1304925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400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D398AE-8383-4A14-82C8-10D5C5F5D085}" type="datetime1">
              <a:rPr lang="sl-SI" smtClean="0"/>
              <a:t>10. 11. 2025</a:t>
            </a:fld>
            <a:endParaRPr lang="sl-SI"/>
          </a:p>
        </p:txBody>
      </p:sp>
      <p:sp>
        <p:nvSpPr>
          <p:cNvPr id="6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8" name="Označba mesta številke diapozitiva 17"/>
          <p:cNvSpPr>
            <a:spLocks noGrp="1"/>
          </p:cNvSpPr>
          <p:nvPr>
            <p:ph type="sldNum" sz="quarter" idx="12"/>
          </p:nvPr>
        </p:nvSpPr>
        <p:spPr>
          <a:xfrm>
            <a:off x="10664031" y="6138150"/>
            <a:ext cx="476250" cy="365125"/>
          </a:xfrm>
        </p:spPr>
        <p:txBody>
          <a:bodyPr/>
          <a:lstStyle>
            <a:lvl1pPr algn="ctr">
              <a:defRPr sz="14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0338399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927100" y="1825625"/>
            <a:ext cx="5092700" cy="42497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270500" cy="42497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837EAE-6769-4EFF-BF50-4E072B8C35E6}" type="datetime1">
              <a:rPr lang="sl-SI" smtClean="0"/>
              <a:t>10. 11. 2025</a:t>
            </a:fld>
            <a:endParaRPr lang="sl-SI"/>
          </a:p>
        </p:txBody>
      </p:sp>
      <p:sp>
        <p:nvSpPr>
          <p:cNvPr id="7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Naslov 1"/>
          <p:cNvSpPr>
            <a:spLocks noGrp="1"/>
          </p:cNvSpPr>
          <p:nvPr>
            <p:ph type="title"/>
          </p:nvPr>
        </p:nvSpPr>
        <p:spPr>
          <a:xfrm>
            <a:off x="927100" y="634604"/>
            <a:ext cx="10515600" cy="803275"/>
          </a:xfrm>
        </p:spPr>
        <p:txBody>
          <a:bodyPr>
            <a:normAutofit/>
          </a:bodyPr>
          <a:lstStyle>
            <a:lvl1pPr algn="ctr">
              <a:defRPr sz="320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sl-SI" dirty="0"/>
              <a:t>Kliknite, če želite urediti slog naslova matrice</a:t>
            </a:r>
          </a:p>
        </p:txBody>
      </p:sp>
      <p:cxnSp>
        <p:nvCxnSpPr>
          <p:cNvPr id="10" name="Raven povezovalnik 6"/>
          <p:cNvCxnSpPr/>
          <p:nvPr userDrawn="1"/>
        </p:nvCxnSpPr>
        <p:spPr>
          <a:xfrm>
            <a:off x="1003300" y="6054725"/>
            <a:ext cx="9055100" cy="20638"/>
          </a:xfrm>
          <a:prstGeom prst="line">
            <a:avLst/>
          </a:prstGeom>
          <a:ln w="190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značba mesta številke diapozitiva 17"/>
          <p:cNvSpPr>
            <a:spLocks noGrp="1"/>
          </p:cNvSpPr>
          <p:nvPr>
            <p:ph type="sldNum" sz="quarter" idx="12"/>
          </p:nvPr>
        </p:nvSpPr>
        <p:spPr>
          <a:xfrm>
            <a:off x="10664031" y="6138150"/>
            <a:ext cx="47625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FF0000"/>
                </a:solidFill>
              </a:defRPr>
            </a:lvl1pPr>
          </a:lstStyle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  <p:pic>
        <p:nvPicPr>
          <p:cNvPr id="5" name="Slika 4" descr="Slika, ki vsebuje besede besedilo, posnetek zaslona, pisava, logotip&#10;&#10;Opis je samodejno ustvarjen">
            <a:extLst>
              <a:ext uri="{FF2B5EF4-FFF2-40B4-BE49-F238E27FC236}">
                <a16:creationId xmlns:a16="http://schemas.microsoft.com/office/drawing/2014/main" id="{D71BED9A-F027-C641-550A-D91B1F3E4D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0535" y="5206985"/>
            <a:ext cx="1352165" cy="8683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17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5702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lang="en-US" sz="2400" b="0" kern="1200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5702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8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83522-F32B-4BDA-BCFF-00D55E843F92}" type="datetime1">
              <a:rPr lang="sl-SI" smtClean="0"/>
              <a:t>10. 11. 2025</a:t>
            </a:fld>
            <a:endParaRPr lang="sl-SI"/>
          </a:p>
        </p:txBody>
      </p:sp>
      <p:sp>
        <p:nvSpPr>
          <p:cNvPr id="9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11" name="Naslov 1"/>
          <p:cNvSpPr>
            <a:spLocks noGrp="1"/>
          </p:cNvSpPr>
          <p:nvPr>
            <p:ph type="title"/>
          </p:nvPr>
        </p:nvSpPr>
        <p:spPr>
          <a:xfrm>
            <a:off x="927100" y="634604"/>
            <a:ext cx="10515600" cy="803275"/>
          </a:xfrm>
        </p:spPr>
        <p:txBody>
          <a:bodyPr>
            <a:normAutofit/>
          </a:bodyPr>
          <a:lstStyle>
            <a:lvl1pPr algn="ctr">
              <a:defRPr sz="320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cxnSp>
        <p:nvCxnSpPr>
          <p:cNvPr id="12" name="Raven povezovalnik 6"/>
          <p:cNvCxnSpPr/>
          <p:nvPr userDrawn="1"/>
        </p:nvCxnSpPr>
        <p:spPr>
          <a:xfrm>
            <a:off x="1003300" y="6054725"/>
            <a:ext cx="9055100" cy="20638"/>
          </a:xfrm>
          <a:prstGeom prst="line">
            <a:avLst/>
          </a:prstGeom>
          <a:ln w="190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Slik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6238" y="5314950"/>
            <a:ext cx="731837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Označba mesta številke diapozitiva 17"/>
          <p:cNvSpPr>
            <a:spLocks noGrp="1"/>
          </p:cNvSpPr>
          <p:nvPr>
            <p:ph type="sldNum" sz="quarter" idx="12"/>
          </p:nvPr>
        </p:nvSpPr>
        <p:spPr>
          <a:xfrm>
            <a:off x="10664031" y="6138150"/>
            <a:ext cx="476250" cy="365125"/>
          </a:xfrm>
        </p:spPr>
        <p:txBody>
          <a:bodyPr/>
          <a:lstStyle>
            <a:lvl1pPr algn="ctr">
              <a:defRPr sz="14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747866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436415-9CF3-4DC3-B27B-448A8CE91D19}" type="datetime1">
              <a:rPr lang="sl-SI" smtClean="0"/>
              <a:t>10. 11. 2025</a:t>
            </a:fld>
            <a:endParaRPr lang="sl-SI"/>
          </a:p>
        </p:txBody>
      </p:sp>
      <p:sp>
        <p:nvSpPr>
          <p:cNvPr id="5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Naslov 1"/>
          <p:cNvSpPr>
            <a:spLocks noGrp="1"/>
          </p:cNvSpPr>
          <p:nvPr>
            <p:ph type="title"/>
          </p:nvPr>
        </p:nvSpPr>
        <p:spPr>
          <a:xfrm>
            <a:off x="927100" y="634604"/>
            <a:ext cx="10515600" cy="803275"/>
          </a:xfrm>
        </p:spPr>
        <p:txBody>
          <a:bodyPr>
            <a:normAutofit/>
          </a:bodyPr>
          <a:lstStyle>
            <a:lvl1pPr algn="ctr">
              <a:defRPr sz="320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sl-SI"/>
              <a:t>Kliknite, če želite urediti slog naslova matrice</a:t>
            </a:r>
            <a:endParaRPr lang="sl-SI" dirty="0"/>
          </a:p>
        </p:txBody>
      </p:sp>
      <p:cxnSp>
        <p:nvCxnSpPr>
          <p:cNvPr id="8" name="Raven povezovalnik 6"/>
          <p:cNvCxnSpPr/>
          <p:nvPr userDrawn="1"/>
        </p:nvCxnSpPr>
        <p:spPr>
          <a:xfrm>
            <a:off x="1003300" y="6054725"/>
            <a:ext cx="9055100" cy="20638"/>
          </a:xfrm>
          <a:prstGeom prst="line">
            <a:avLst/>
          </a:prstGeom>
          <a:ln w="190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Slik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6238" y="5314950"/>
            <a:ext cx="731837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značba mesta številke diapozitiva 17"/>
          <p:cNvSpPr>
            <a:spLocks noGrp="1"/>
          </p:cNvSpPr>
          <p:nvPr>
            <p:ph type="sldNum" sz="quarter" idx="12"/>
          </p:nvPr>
        </p:nvSpPr>
        <p:spPr>
          <a:xfrm>
            <a:off x="10664031" y="6138150"/>
            <a:ext cx="476250" cy="365125"/>
          </a:xfrm>
        </p:spPr>
        <p:txBody>
          <a:bodyPr/>
          <a:lstStyle>
            <a:lvl1pPr algn="ctr">
              <a:defRPr lang="sl-SI" sz="1400" kern="1200" smtClean="0">
                <a:solidFill>
                  <a:srgbClr val="C00000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59151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388E38-C6FB-4325-945E-79727E2A06AD}" type="datetime1">
              <a:rPr lang="sl-SI" smtClean="0"/>
              <a:t>10. 11. 2025</a:t>
            </a:fld>
            <a:endParaRPr lang="sl-SI"/>
          </a:p>
        </p:txBody>
      </p:sp>
      <p:sp>
        <p:nvSpPr>
          <p:cNvPr id="4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cxnSp>
        <p:nvCxnSpPr>
          <p:cNvPr id="6" name="Raven povezovalnik 6"/>
          <p:cNvCxnSpPr/>
          <p:nvPr userDrawn="1"/>
        </p:nvCxnSpPr>
        <p:spPr>
          <a:xfrm>
            <a:off x="1003300" y="6054725"/>
            <a:ext cx="9055100" cy="20638"/>
          </a:xfrm>
          <a:prstGeom prst="line">
            <a:avLst/>
          </a:prstGeom>
          <a:ln w="190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Slika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36238" y="5314950"/>
            <a:ext cx="731837" cy="73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značba mesta številke diapozitiva 17"/>
          <p:cNvSpPr>
            <a:spLocks noGrp="1"/>
          </p:cNvSpPr>
          <p:nvPr>
            <p:ph type="sldNum" sz="quarter" idx="12"/>
          </p:nvPr>
        </p:nvSpPr>
        <p:spPr>
          <a:xfrm>
            <a:off x="10664031" y="6138150"/>
            <a:ext cx="47625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759584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značba mesta naslova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dirty="0"/>
              <a:t>Uredite slog naslova matrice</a:t>
            </a:r>
          </a:p>
        </p:txBody>
      </p:sp>
      <p:sp>
        <p:nvSpPr>
          <p:cNvPr id="1027" name="Označba mesta besedila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dirty="0"/>
              <a:t>Uredite sloge besedila matrice</a:t>
            </a:r>
          </a:p>
          <a:p>
            <a:pPr lvl="1"/>
            <a:r>
              <a:rPr lang="sl-SI" altLang="sl-SI" dirty="0"/>
              <a:t>Druga raven</a:t>
            </a:r>
          </a:p>
          <a:p>
            <a:pPr lvl="2"/>
            <a:r>
              <a:rPr lang="sl-SI" altLang="sl-SI" dirty="0"/>
              <a:t>Tretja raven</a:t>
            </a:r>
          </a:p>
          <a:p>
            <a:pPr lvl="3"/>
            <a:r>
              <a:rPr lang="sl-SI" altLang="sl-SI" dirty="0"/>
              <a:t>Četrta raven</a:t>
            </a:r>
          </a:p>
          <a:p>
            <a:pPr lvl="4"/>
            <a:r>
              <a:rPr lang="sl-SI" altLang="sl-SI" dirty="0"/>
              <a:t>Peta raven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3C7C37-4162-4A67-8A60-F1AF5303F6BB}" type="datetime1">
              <a:rPr lang="sl-SI" smtClean="0"/>
              <a:t>10. 11. 2025</a:t>
            </a:fld>
            <a:endParaRPr lang="sl-SI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značba mest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10664031" y="6138150"/>
            <a:ext cx="476250" cy="365125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C00000"/>
                </a:solidFill>
              </a:defRPr>
            </a:lvl1pPr>
          </a:lstStyle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‹#›</a:t>
            </a:fld>
            <a:endParaRPr lang="sl-SI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</p:sldLayoutIdLst>
  <p:hf hdr="0" ft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Naslov 6"/>
          <p:cNvSpPr>
            <a:spLocks noGrp="1"/>
          </p:cNvSpPr>
          <p:nvPr>
            <p:ph type="ctrTitle"/>
          </p:nvPr>
        </p:nvSpPr>
        <p:spPr>
          <a:xfrm>
            <a:off x="2151063" y="2441902"/>
            <a:ext cx="8140700" cy="1570038"/>
          </a:xfrm>
        </p:spPr>
        <p:txBody>
          <a:bodyPr/>
          <a:lstStyle/>
          <a:p>
            <a:r>
              <a:rPr lang="sl-SI" altLang="sl-SI" dirty="0">
                <a:solidFill>
                  <a:srgbClr val="FF0000"/>
                </a:solidFill>
              </a:rPr>
              <a:t>Naslov zaključnega dela</a:t>
            </a:r>
            <a:endParaRPr lang="sl-SI" altLang="sl-SI" sz="2400" dirty="0">
              <a:solidFill>
                <a:srgbClr val="FF0000"/>
              </a:solidFill>
            </a:endParaRPr>
          </a:p>
        </p:txBody>
      </p:sp>
      <p:sp>
        <p:nvSpPr>
          <p:cNvPr id="11267" name="Podnaslov 7"/>
          <p:cNvSpPr>
            <a:spLocks noGrp="1"/>
          </p:cNvSpPr>
          <p:nvPr>
            <p:ph type="subTitle" idx="1"/>
          </p:nvPr>
        </p:nvSpPr>
        <p:spPr>
          <a:xfrm>
            <a:off x="2151063" y="3908246"/>
            <a:ext cx="8140700" cy="830262"/>
          </a:xfrm>
        </p:spPr>
        <p:txBody>
          <a:bodyPr/>
          <a:lstStyle/>
          <a:p>
            <a:r>
              <a:rPr lang="sl-SI" altLang="sl-SI" dirty="0"/>
              <a:t>Ime in priimek avtorja</a:t>
            </a:r>
          </a:p>
        </p:txBody>
      </p:sp>
      <p:sp>
        <p:nvSpPr>
          <p:cNvPr id="4" name="Podnaslov 7"/>
          <p:cNvSpPr txBox="1">
            <a:spLocks/>
          </p:cNvSpPr>
          <p:nvPr/>
        </p:nvSpPr>
        <p:spPr bwMode="auto">
          <a:xfrm>
            <a:off x="2151063" y="5032673"/>
            <a:ext cx="8140700" cy="10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 fontScale="85000" lnSpcReduction="20000"/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l-SI" altLang="sl-SI" dirty="0">
                <a:solidFill>
                  <a:srgbClr val="58595B"/>
                </a:solidFill>
              </a:rPr>
              <a:t>Mentor(-ica): ime in priimek</a:t>
            </a:r>
          </a:p>
          <a:p>
            <a:pPr eaLnBrk="1" hangingPunct="1"/>
            <a:r>
              <a:rPr lang="sl-SI" altLang="sl-SI" dirty="0" err="1">
                <a:solidFill>
                  <a:srgbClr val="58595B"/>
                </a:solidFill>
              </a:rPr>
              <a:t>Somentor</a:t>
            </a:r>
            <a:r>
              <a:rPr lang="sl-SI" altLang="sl-SI" dirty="0">
                <a:solidFill>
                  <a:srgbClr val="58595B"/>
                </a:solidFill>
              </a:rPr>
              <a:t>(-ice/-ji): ime in priimek</a:t>
            </a:r>
          </a:p>
          <a:p>
            <a:pPr eaLnBrk="1" hangingPunct="1"/>
            <a:r>
              <a:rPr lang="sl-SI" altLang="sl-SI" dirty="0">
                <a:solidFill>
                  <a:srgbClr val="58595B"/>
                </a:solidFill>
              </a:rPr>
              <a:t>Recenzent(-</a:t>
            </a:r>
            <a:r>
              <a:rPr lang="sl-SI" altLang="sl-SI" dirty="0" err="1">
                <a:solidFill>
                  <a:srgbClr val="58595B"/>
                </a:solidFill>
              </a:rPr>
              <a:t>ka</a:t>
            </a:r>
            <a:r>
              <a:rPr lang="sl-SI" altLang="sl-SI" dirty="0">
                <a:solidFill>
                  <a:srgbClr val="58595B"/>
                </a:solidFill>
              </a:rPr>
              <a:t>): ime in priimek</a:t>
            </a:r>
          </a:p>
        </p:txBody>
      </p:sp>
      <p:sp>
        <p:nvSpPr>
          <p:cNvPr id="5" name="Podnaslov 7"/>
          <p:cNvSpPr txBox="1">
            <a:spLocks/>
          </p:cNvSpPr>
          <p:nvPr/>
        </p:nvSpPr>
        <p:spPr bwMode="auto">
          <a:xfrm>
            <a:off x="2151063" y="1564505"/>
            <a:ext cx="8140700" cy="1028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</a:bodyPr>
          <a:lstStyle>
            <a:lvl1pPr marL="0" indent="0" algn="ctr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/>
            <a:r>
              <a:rPr lang="sl-SI" altLang="sl-SI" sz="2000" dirty="0">
                <a:solidFill>
                  <a:srgbClr val="58595B"/>
                </a:solidFill>
              </a:rPr>
              <a:t>Študijska smer, 1. ali 2. stopnja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RAZPRAVA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l-SI" altLang="sl-SI" dirty="0"/>
              <a:t>Na tem mestu ocenimo pomen rezultatov, razpravljamo o dobljenih ugotovitvah ter pojasnimo, kako smo uresničili posamezne cilje.</a:t>
            </a:r>
          </a:p>
          <a:p>
            <a:pPr>
              <a:defRPr/>
            </a:pPr>
            <a:r>
              <a:rPr lang="sl-SI" altLang="sl-SI" dirty="0"/>
              <a:t>Priporočamo, da razpravo pridružite rezultatom, tako da ob prikazovanju rezultatov o njih tudi že razpravljate.</a:t>
            </a:r>
          </a:p>
          <a:p>
            <a:pPr marL="0" indent="0">
              <a:buNone/>
              <a:defRPr/>
            </a:pPr>
            <a:endParaRPr lang="sl-SI" altLang="sl-S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10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96359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ZAKLJUČEK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Zaključek naj obsega približno 20 % celotne predstavitve.</a:t>
            </a:r>
          </a:p>
          <a:p>
            <a:r>
              <a:rPr lang="sl-SI" dirty="0"/>
              <a:t>V njem povzamete: </a:t>
            </a:r>
          </a:p>
          <a:p>
            <a:pPr lvl="1"/>
            <a:r>
              <a:rPr lang="sl-SI" dirty="0"/>
              <a:t>kaj ste se namenili narediti;</a:t>
            </a:r>
          </a:p>
          <a:p>
            <a:pPr lvl="1"/>
            <a:r>
              <a:rPr lang="sl-SI" dirty="0"/>
              <a:t>kako uspešno ste to naredili;</a:t>
            </a:r>
          </a:p>
          <a:p>
            <a:pPr lvl="1"/>
            <a:r>
              <a:rPr lang="sl-SI" dirty="0"/>
              <a:t>kakšni so vaši izvirni prispevki.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11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1096944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ZAKLJUČEK (nad.)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Če je mogoče, zaključite s kakšno zanimivo mislijo in/ali sliko.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12</a:t>
            </a:fld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6183573" y="4095319"/>
            <a:ext cx="2060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dirty="0">
                <a:solidFill>
                  <a:srgbClr val="58595B"/>
                </a:solidFill>
              </a:rPr>
              <a:t> </a:t>
            </a:r>
            <a:r>
              <a:rPr lang="sl-SI" sz="1400" dirty="0">
                <a:solidFill>
                  <a:srgbClr val="58595B"/>
                </a:solidFill>
              </a:rPr>
              <a:t>Konfucij</a:t>
            </a:r>
          </a:p>
          <a:p>
            <a:pPr algn="ctr"/>
            <a:r>
              <a:rPr lang="sl-SI" sz="1400" dirty="0">
                <a:solidFill>
                  <a:srgbClr val="58595B"/>
                </a:solidFill>
              </a:rPr>
              <a:t>551 – 479 pr. n. št.</a:t>
            </a:r>
          </a:p>
        </p:txBody>
      </p:sp>
      <p:sp>
        <p:nvSpPr>
          <p:cNvPr id="7" name="Pravokotnik 6"/>
          <p:cNvSpPr/>
          <p:nvPr/>
        </p:nvSpPr>
        <p:spPr>
          <a:xfrm>
            <a:off x="3033931" y="3264322"/>
            <a:ext cx="52101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i="1" dirty="0">
                <a:solidFill>
                  <a:srgbClr val="58595B"/>
                </a:solidFill>
              </a:rPr>
              <a:t>Ni pomembno, kako hiter je tvoj korak, pomembno je, da se ne ustaviš</a:t>
            </a:r>
            <a:r>
              <a:rPr lang="sl-SI" sz="2400" dirty="0">
                <a:solidFill>
                  <a:srgbClr val="58595B"/>
                </a:solidFill>
              </a:rPr>
              <a:t>.</a:t>
            </a:r>
          </a:p>
        </p:txBody>
      </p:sp>
      <p:sp>
        <p:nvSpPr>
          <p:cNvPr id="8" name="PoljeZBesedilom 7"/>
          <p:cNvSpPr txBox="1"/>
          <p:nvPr/>
        </p:nvSpPr>
        <p:spPr>
          <a:xfrm>
            <a:off x="1693879" y="2177788"/>
            <a:ext cx="4981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l-S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886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4"/>
          <p:cNvSpPr>
            <a:spLocks noGrp="1"/>
          </p:cNvSpPr>
          <p:nvPr>
            <p:ph type="title"/>
          </p:nvPr>
        </p:nvSpPr>
        <p:spPr>
          <a:xfrm>
            <a:off x="927100" y="635000"/>
            <a:ext cx="10515600" cy="803275"/>
          </a:xfrm>
        </p:spPr>
        <p:txBody>
          <a:bodyPr/>
          <a:lstStyle/>
          <a:p>
            <a:r>
              <a:rPr lang="sl-SI" altLang="sl-SI" dirty="0">
                <a:solidFill>
                  <a:srgbClr val="FF0000"/>
                </a:solidFill>
              </a:rPr>
              <a:t>UVOD</a:t>
            </a:r>
          </a:p>
        </p:txBody>
      </p:sp>
      <p:sp>
        <p:nvSpPr>
          <p:cNvPr id="12291" name="Označba mesta vsebine 5"/>
          <p:cNvSpPr>
            <a:spLocks noGrp="1"/>
          </p:cNvSpPr>
          <p:nvPr>
            <p:ph idx="1"/>
          </p:nvPr>
        </p:nvSpPr>
        <p:spPr>
          <a:xfrm>
            <a:off x="927100" y="1703388"/>
            <a:ext cx="10515600" cy="4351337"/>
          </a:xfrm>
        </p:spPr>
        <p:txBody>
          <a:bodyPr/>
          <a:lstStyle/>
          <a:p>
            <a:r>
              <a:rPr lang="sl-SI" altLang="sl-SI" dirty="0"/>
              <a:t>V uvodu seznanimo poslušalce s tematiko zaključnega dela.</a:t>
            </a:r>
          </a:p>
          <a:p>
            <a:r>
              <a:rPr lang="sl-SI" altLang="sl-SI" dirty="0"/>
              <a:t>Del uvoda so tudi teoretična izhodišča.</a:t>
            </a:r>
          </a:p>
          <a:p>
            <a:r>
              <a:rPr lang="sl-SI" altLang="sl-SI" dirty="0"/>
              <a:t>Uvod in teoretična izhodišča naj ne predstavljata več kot 15 % predstavitve.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2</a:t>
            </a:fld>
            <a:endParaRPr lang="sl-SI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TEORETIČNA IZHODIŠČA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V teoretičnih izhodiščih prikažemo obstoječe znanje o temi in raziskovalnem problemu/predmetu. Predstavimo temeljno literaturo s področja.</a:t>
            </a:r>
          </a:p>
          <a:p>
            <a:r>
              <a:rPr lang="sl-SI" dirty="0"/>
              <a:t>Z izborom ustreznih teorij postavimo teoretični okvir (tj., identificiramo teoretična izhodišča) in konceptualni okvir (tj. opredelimo ključne koncepte/pojme), ki tvorita teoretično podlago, na kateri bo temeljil analitični del. </a:t>
            </a: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3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602153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>
          <a:xfrm>
            <a:off x="927100" y="635000"/>
            <a:ext cx="10515600" cy="803275"/>
          </a:xfrm>
        </p:spPr>
        <p:txBody>
          <a:bodyPr>
            <a:normAutofit/>
          </a:bodyPr>
          <a:lstStyle/>
          <a:p>
            <a:r>
              <a:rPr lang="sl-SI" altLang="sl-SI" dirty="0">
                <a:solidFill>
                  <a:srgbClr val="FF0000"/>
                </a:solidFill>
              </a:rPr>
              <a:t>NAMEN</a:t>
            </a:r>
          </a:p>
        </p:txBody>
      </p:sp>
      <p:sp>
        <p:nvSpPr>
          <p:cNvPr id="13315" name="Označba mesta vsebine 2"/>
          <p:cNvSpPr>
            <a:spLocks noGrp="1"/>
          </p:cNvSpPr>
          <p:nvPr>
            <p:ph idx="1"/>
          </p:nvPr>
        </p:nvSpPr>
        <p:spPr>
          <a:xfrm>
            <a:off x="927100" y="1703388"/>
            <a:ext cx="10515600" cy="4351337"/>
          </a:xfrm>
        </p:spPr>
        <p:txBody>
          <a:bodyPr/>
          <a:lstStyle/>
          <a:p>
            <a:r>
              <a:rPr lang="sv-SE" altLang="sl-SI" dirty="0"/>
              <a:t>V nekaj stavkih navedete namen dela</a:t>
            </a:r>
            <a:r>
              <a:rPr lang="sl-SI" altLang="sl-SI" dirty="0"/>
              <a:t> in morebitne hipoteze.</a:t>
            </a:r>
            <a:endParaRPr lang="sv-SE" altLang="sl-SI" dirty="0"/>
          </a:p>
          <a:p>
            <a:endParaRPr lang="sl-SI" alt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4</a:t>
            </a:fld>
            <a:endParaRPr lang="sl-SI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>
                <a:solidFill>
                  <a:srgbClr val="FF0000"/>
                </a:solidFill>
              </a:rPr>
              <a:t>METODE DELA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altLang="sl-SI" dirty="0"/>
              <a:t>V nekaj stavkih navedete metode dela.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5</a:t>
            </a:fld>
            <a:endParaRPr lang="sl-SI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REZULTATI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l-SI" altLang="sl-SI" dirty="0"/>
              <a:t>Uporabljajte postavitve prosojnic (ang. </a:t>
            </a:r>
            <a:r>
              <a:rPr lang="sl-SI" altLang="sl-SI" dirty="0" err="1"/>
              <a:t>Slide</a:t>
            </a:r>
            <a:r>
              <a:rPr lang="sl-SI" altLang="sl-SI" dirty="0"/>
              <a:t> </a:t>
            </a:r>
            <a:r>
              <a:rPr lang="sl-SI" altLang="sl-SI" dirty="0" err="1"/>
              <a:t>layout</a:t>
            </a:r>
            <a:r>
              <a:rPr lang="sl-SI" altLang="sl-SI" dirty="0"/>
              <a:t>), ki so vam na voljo za vključevanje slik, tabel, grafikonov in drugih elementov:</a:t>
            </a:r>
          </a:p>
          <a:p>
            <a:pPr lvl="1">
              <a:defRPr/>
            </a:pPr>
            <a:r>
              <a:rPr lang="sl-SI" altLang="sl-SI" dirty="0"/>
              <a:t>naslov in vsebina,</a:t>
            </a:r>
          </a:p>
          <a:p>
            <a:pPr lvl="1">
              <a:defRPr/>
            </a:pPr>
            <a:r>
              <a:rPr lang="sl-SI" altLang="sl-SI" dirty="0"/>
              <a:t>dve vsebini,</a:t>
            </a:r>
          </a:p>
          <a:p>
            <a:pPr lvl="1">
              <a:defRPr/>
            </a:pPr>
            <a:r>
              <a:rPr lang="sl-SI" altLang="sl-SI" dirty="0"/>
              <a:t>primerjava,</a:t>
            </a:r>
          </a:p>
          <a:p>
            <a:pPr lvl="1">
              <a:defRPr/>
            </a:pPr>
            <a:r>
              <a:rPr lang="sl-SI" altLang="sl-SI" dirty="0"/>
              <a:t>samo naslov,</a:t>
            </a:r>
          </a:p>
          <a:p>
            <a:pPr lvl="1">
              <a:defRPr/>
            </a:pPr>
            <a:r>
              <a:rPr lang="sl-SI" altLang="sl-SI" dirty="0"/>
              <a:t>prazen.</a:t>
            </a:r>
          </a:p>
          <a:p>
            <a:pPr>
              <a:defRPr/>
            </a:pPr>
            <a:r>
              <a:rPr lang="sl-SI" altLang="sl-SI" dirty="0"/>
              <a:t>Ne spreminjajte velikosti ograd in ne dodajajte svojih ograd, če za to res ni potrebe.</a:t>
            </a:r>
          </a:p>
          <a:p>
            <a:pPr>
              <a:defRPr/>
            </a:pPr>
            <a:r>
              <a:rPr lang="sl-SI" altLang="sl-SI" dirty="0"/>
              <a:t>Ne puščajte ograd praznih.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314741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REZULTATI (nad.)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sl-SI" altLang="sl-SI" dirty="0"/>
              <a:t>Prosojnic ne prenapolnite z besedilom, tako da manjšate pisavo.</a:t>
            </a:r>
          </a:p>
          <a:p>
            <a:pPr>
              <a:defRPr/>
            </a:pPr>
            <a:r>
              <a:rPr lang="sl-SI" altLang="sl-SI" dirty="0"/>
              <a:t>Raje razmislite o ključnih stavkih in se držite pravila 6 x 6, ki priporoča, da na eni prosojnici ni več kot 6 vrstic, v vrstici pa ne več kot 6 besed.</a:t>
            </a:r>
          </a:p>
          <a:p>
            <a:pPr>
              <a:defRPr/>
            </a:pPr>
            <a:r>
              <a:rPr lang="sl-SI" altLang="sl-SI" dirty="0"/>
              <a:t>Glede na čas, ki ga imate na voljo, omejite število prosojnic. V večini primerov jih 20 zadošča.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7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878527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defRPr/>
            </a:pPr>
            <a:r>
              <a:rPr lang="sl-SI" altLang="sl-SI" dirty="0">
                <a:solidFill>
                  <a:srgbClr val="58595B"/>
                </a:solidFill>
              </a:rPr>
              <a:t>V kolikor vključite v predstavitev elemente kot so slike, tabele in grafikone, naj bodo napisi na njih dovolj veliki, da jih poslušalci brez težav preberejo.</a:t>
            </a:r>
          </a:p>
          <a:p>
            <a:pPr>
              <a:defRPr/>
            </a:pPr>
            <a:r>
              <a:rPr lang="sl-SI" altLang="sl-SI" dirty="0">
                <a:solidFill>
                  <a:srgbClr val="58595B"/>
                </a:solidFill>
              </a:rPr>
              <a:t>Pri tabelah in grafikonih ne pretiravajte s številom uporabljenih barv.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REZULTATI (nad.)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8</a:t>
            </a:fld>
            <a:endParaRPr lang="sl-SI" dirty="0"/>
          </a:p>
        </p:txBody>
      </p:sp>
      <p:pic>
        <p:nvPicPr>
          <p:cNvPr id="6" name="Slika 2" descr="navodila obrez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54042" y="1821521"/>
            <a:ext cx="4544059" cy="29150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967002" y="4732473"/>
            <a:ext cx="5465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58595B"/>
                </a:solidFill>
              </a:rPr>
              <a:t>Shematski prikaz dinamičnega procesa zdravja in bolezni</a:t>
            </a:r>
          </a:p>
        </p:txBody>
      </p:sp>
    </p:spTree>
    <p:extLst>
      <p:ext uri="{BB962C8B-B14F-4D97-AF65-F5344CB8AC3E}">
        <p14:creationId xmlns:p14="http://schemas.microsoft.com/office/powerpoint/2010/main" val="8971875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REZULTATI (nad.)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7343673"/>
              </p:ext>
            </p:extLst>
          </p:nvPr>
        </p:nvGraphicFramePr>
        <p:xfrm>
          <a:off x="3546475" y="2362201"/>
          <a:ext cx="5086349" cy="2533650"/>
        </p:xfrm>
        <a:graphic>
          <a:graphicData uri="http://schemas.openxmlformats.org/drawingml/2006/table">
            <a:tbl>
              <a:tblPr firstRow="1" firstCol="1" bandRow="1"/>
              <a:tblGrid>
                <a:gridCol w="1637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32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42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313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6730">
                <a:tc>
                  <a:txBody>
                    <a:bodyPr/>
                    <a:lstStyle/>
                    <a:p>
                      <a:endParaRPr lang="sl-SI" sz="1600" dirty="0">
                        <a:solidFill>
                          <a:srgbClr val="58595B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Enota</a:t>
                      </a:r>
                      <a:endParaRPr lang="sl-SI" sz="1800" dirty="0">
                        <a:solidFill>
                          <a:srgbClr val="58595B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Moški</a:t>
                      </a:r>
                      <a:endParaRPr lang="sl-SI" sz="1800" dirty="0">
                        <a:solidFill>
                          <a:srgbClr val="58595B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Ženske</a:t>
                      </a:r>
                      <a:endParaRPr lang="sl-SI" sz="1800" dirty="0">
                        <a:solidFill>
                          <a:srgbClr val="58595B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673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Vitamin A</a:t>
                      </a:r>
                      <a:endParaRPr lang="sl-SI" sz="1800" dirty="0">
                        <a:solidFill>
                          <a:srgbClr val="58595B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1,1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0,9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673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Vitamin D</a:t>
                      </a:r>
                      <a:endParaRPr lang="sl-SI" sz="1800" dirty="0">
                        <a:solidFill>
                          <a:srgbClr val="58595B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µg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673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Vitamin E</a:t>
                      </a:r>
                      <a:endParaRPr lang="sl-SI" sz="1800" dirty="0">
                        <a:solidFill>
                          <a:srgbClr val="58595B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mg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6730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b="1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Vitamin K</a:t>
                      </a:r>
                      <a:endParaRPr lang="sl-SI" sz="1800" dirty="0">
                        <a:solidFill>
                          <a:srgbClr val="58595B"/>
                        </a:solidFill>
                        <a:effectLst/>
                        <a:latin typeface="+mn-lt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µg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70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sl-SI" sz="1800" dirty="0">
                          <a:solidFill>
                            <a:srgbClr val="58595B"/>
                          </a:solidFill>
                          <a:effectLst/>
                          <a:latin typeface="+mn-lt"/>
                          <a:ea typeface="Cambria" panose="02040503050406030204" pitchFamily="18" charset="0"/>
                          <a:cs typeface="Times New Roman" panose="02020603050405020304" pitchFamily="18" charset="0"/>
                        </a:rPr>
                        <a:t>60</a:t>
                      </a: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6666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498733" y="1863524"/>
            <a:ext cx="33723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i="1" dirty="0">
                <a:solidFill>
                  <a:srgbClr val="58595B"/>
                </a:solidFill>
              </a:rPr>
              <a:t>Priporočen dnevni vnos vitaminov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553F8D-2453-451F-9EBB-DC1EBE702CD0}" type="slidenum">
              <a:rPr lang="sl-SI" smtClean="0"/>
              <a:pPr>
                <a:defRPr/>
              </a:pPr>
              <a:t>9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758519898"/>
      </p:ext>
    </p:extLst>
  </p:cSld>
  <p:clrMapOvr>
    <a:masterClrMapping/>
  </p:clrMapOvr>
</p:sld>
</file>

<file path=ppt/theme/theme1.xml><?xml version="1.0" encoding="utf-8"?>
<a:theme xmlns:a="http://schemas.openxmlformats.org/drawingml/2006/main" name="Predloga_zagovora_zakljucnega_dela_ZF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dloga_zagovora_ZF" id="{58EFCDC6-00F7-4054-B1AB-BB40E0148032}" vid="{AF76DD1B-A912-4090-8F8E-97F60E1D9E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Predloga_zagovora_ZF_9.4.2018</Template>
  <TotalTime>6</TotalTime>
  <Words>493</Words>
  <Application>Microsoft Office PowerPoint</Application>
  <PresentationFormat>Širokozaslonsko</PresentationFormat>
  <Paragraphs>81</Paragraphs>
  <Slides>12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Verdana</vt:lpstr>
      <vt:lpstr>Predloga_zagovora_zakljucnega_dela_ZF</vt:lpstr>
      <vt:lpstr>Naslov zaključnega dela</vt:lpstr>
      <vt:lpstr>UVOD</vt:lpstr>
      <vt:lpstr>TEORETIČNA IZHODIŠČA</vt:lpstr>
      <vt:lpstr>NAMEN</vt:lpstr>
      <vt:lpstr>METODE DELA</vt:lpstr>
      <vt:lpstr>REZULTATI</vt:lpstr>
      <vt:lpstr>REZULTATI (nad.)</vt:lpstr>
      <vt:lpstr>REZULTATI (nad.)</vt:lpstr>
      <vt:lpstr>REZULTATI (nad.)</vt:lpstr>
      <vt:lpstr>RAZPRAVA </vt:lpstr>
      <vt:lpstr>ZAKLJUČEK</vt:lpstr>
      <vt:lpstr>ZAKLJUČEK (nad.)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Jaklič, Sara</dc:creator>
  <cp:lastModifiedBy>Jaklič, Sara</cp:lastModifiedBy>
  <cp:revision>2</cp:revision>
  <dcterms:created xsi:type="dcterms:W3CDTF">2020-04-08T10:10:38Z</dcterms:created>
  <dcterms:modified xsi:type="dcterms:W3CDTF">2025-11-10T06:54:30Z</dcterms:modified>
</cp:coreProperties>
</file>